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handoutMasterIdLst>
    <p:handoutMasterId r:id="rId14"/>
  </p:handoutMasterIdLst>
  <p:sldIdLst>
    <p:sldId id="256" r:id="rId5"/>
    <p:sldId id="271" r:id="rId6"/>
    <p:sldId id="294" r:id="rId7"/>
    <p:sldId id="279" r:id="rId8"/>
    <p:sldId id="283" r:id="rId9"/>
    <p:sldId id="296" r:id="rId10"/>
    <p:sldId id="291"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94"/>
            <p14:sldId id="279"/>
            <p14:sldId id="283"/>
            <p14:sldId id="296"/>
            <p14:sldId id="291"/>
            <p14:sldId id="295"/>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45"/>
    <a:srgbClr val="DD462F"/>
    <a:srgbClr val="D24726"/>
    <a:srgbClr val="404040"/>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CD085-8BC9-4D1C-890F-8B522FF54A50}" v="627" dt="2022-02-23T16:02:04.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38" autoAdjust="0"/>
  </p:normalViewPr>
  <p:slideViewPr>
    <p:cSldViewPr snapToGrid="0">
      <p:cViewPr varScale="1">
        <p:scale>
          <a:sx n="83" d="100"/>
          <a:sy n="83" d="100"/>
        </p:scale>
        <p:origin x="40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2/23/2022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2/23/2022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2/23/2022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2/23/2022</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646406"/>
          </a:xfrm>
        </p:spPr>
        <p:txBody>
          <a:bodyPr anchor="ctr" anchorCtr="0">
            <a:normAutofit/>
          </a:bodyPr>
          <a:lstStyle/>
          <a:p>
            <a:r>
              <a:rPr lang="en-US" sz="4800" b="1" dirty="0">
                <a:solidFill>
                  <a:schemeClr val="bg1"/>
                </a:solidFill>
              </a:rPr>
              <a:t>PITCHING (Part 2) </a:t>
            </a:r>
            <a:br>
              <a:rPr lang="en-US" sz="4800" b="1" dirty="0">
                <a:solidFill>
                  <a:schemeClr val="bg1"/>
                </a:solidFill>
              </a:rPr>
            </a:br>
            <a:r>
              <a:rPr lang="en-US" sz="4800" b="1" dirty="0">
                <a:solidFill>
                  <a:schemeClr val="bg1"/>
                </a:solidFill>
              </a:rPr>
              <a:t>                &amp; </a:t>
            </a:r>
            <a:br>
              <a:rPr lang="en-US" sz="4800" b="1" dirty="0">
                <a:solidFill>
                  <a:schemeClr val="bg1"/>
                </a:solidFill>
              </a:rPr>
            </a:br>
            <a:r>
              <a:rPr lang="en-US" sz="4800" b="1" dirty="0">
                <a:solidFill>
                  <a:schemeClr val="bg1"/>
                </a:solidFill>
              </a:rPr>
              <a:t>PENALTY or AWARD (Part 2)</a:t>
            </a:r>
          </a:p>
        </p:txBody>
      </p:sp>
      <p:sp>
        <p:nvSpPr>
          <p:cNvPr id="3" name="Subtitle 2"/>
          <p:cNvSpPr>
            <a:spLocks noGrp="1"/>
          </p:cNvSpPr>
          <p:nvPr>
            <p:ph type="subTitle" idx="4294967295"/>
          </p:nvPr>
        </p:nvSpPr>
        <p:spPr>
          <a:xfrm>
            <a:off x="838200" y="2995853"/>
            <a:ext cx="9582736" cy="2107991"/>
          </a:xfrm>
        </p:spPr>
        <p:txBody>
          <a:bodyPr>
            <a:normAutofit lnSpcReduction="10000"/>
          </a:bodyPr>
          <a:lstStyle/>
          <a:p>
            <a:pPr marL="0" indent="0">
              <a:buNone/>
            </a:pPr>
            <a:endParaRPr lang="en-US" sz="3600" dirty="0"/>
          </a:p>
          <a:p>
            <a:pPr marL="0" indent="0">
              <a:buNone/>
            </a:pPr>
            <a:r>
              <a:rPr lang="en-US" sz="3600" dirty="0"/>
              <a:t>Rule 6; Section 2: Articles 1-5</a:t>
            </a:r>
          </a:p>
          <a:p>
            <a:pPr marL="0" indent="0">
              <a:buNone/>
            </a:pPr>
            <a:endParaRPr lang="en-US" sz="2400" dirty="0">
              <a:solidFill>
                <a:schemeClr val="bg1"/>
              </a:solidFill>
              <a:latin typeface="+mj-lt"/>
            </a:endParaRPr>
          </a:p>
        </p:txBody>
      </p:sp>
      <p:pic>
        <p:nvPicPr>
          <p:cNvPr id="4" name="Picture 3"/>
          <p:cNvPicPr>
            <a:picLocks noChangeAspect="1"/>
          </p:cNvPicPr>
          <p:nvPr/>
        </p:nvPicPr>
        <p:blipFill>
          <a:blip r:embed="rId3"/>
          <a:srcRect/>
          <a:stretch/>
        </p:blipFill>
        <p:spPr bwMode="invGray">
          <a:xfrm>
            <a:off x="670216" y="5193062"/>
            <a:ext cx="822960" cy="822960"/>
          </a:xfrm>
          <a:prstGeom prst="rect">
            <a:avLst/>
          </a:prstGeom>
        </p:spPr>
      </p:pic>
      <p:sp>
        <p:nvSpPr>
          <p:cNvPr id="5" name="TextBox 4">
            <a:extLst>
              <a:ext uri="{FF2B5EF4-FFF2-40B4-BE49-F238E27FC236}">
                <a16:creationId xmlns:a16="http://schemas.microsoft.com/office/drawing/2014/main" id="{D823FDA8-5B7A-4CBB-A7D9-1694F8E804FD}"/>
              </a:ext>
            </a:extLst>
          </p:cNvPr>
          <p:cNvSpPr txBox="1"/>
          <p:nvPr/>
        </p:nvSpPr>
        <p:spPr>
          <a:xfrm>
            <a:off x="4647500" y="5647804"/>
            <a:ext cx="7357145" cy="2004969"/>
          </a:xfrm>
          <a:prstGeom prst="rect">
            <a:avLst/>
          </a:prstGeom>
          <a:noFill/>
        </p:spPr>
        <p:txBody>
          <a:bodyPr wrap="square" rtlCol="0">
            <a:spAutoFit/>
          </a:bodyPr>
          <a:lstStyle/>
          <a:p>
            <a:endParaRPr lang="en-US" dirty="0"/>
          </a:p>
        </p:txBody>
      </p:sp>
      <p:pic>
        <p:nvPicPr>
          <p:cNvPr id="6" name="Picture 2" descr="Quality at-bats lead El Segundo baseball into second round – Daily Breeze">
            <a:extLst>
              <a:ext uri="{FF2B5EF4-FFF2-40B4-BE49-F238E27FC236}">
                <a16:creationId xmlns:a16="http://schemas.microsoft.com/office/drawing/2014/main" id="{6B1C0A52-ECA5-4900-A2FF-2CFB37F02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072" y="3513228"/>
            <a:ext cx="3275045" cy="2776333"/>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493538" cy="640080"/>
          </a:xfrm>
        </p:spPr>
        <p:txBody>
          <a:bodyPr>
            <a:noAutofit/>
          </a:bodyPr>
          <a:lstStyle/>
          <a:p>
            <a:pPr marL="0" indent="0">
              <a:buNone/>
            </a:pPr>
            <a:r>
              <a:rPr lang="en-US" sz="2800" b="1" dirty="0">
                <a:solidFill>
                  <a:srgbClr val="FF0000"/>
                </a:solidFill>
              </a:rPr>
              <a:t>Rule 6, Section 2 - Infractions By Pitcher  (Part 2)</a:t>
            </a:r>
            <a:endParaRPr lang="en-US" sz="2800" dirty="0"/>
          </a:p>
        </p:txBody>
      </p:sp>
      <p:sp>
        <p:nvSpPr>
          <p:cNvPr id="38" name="Content Placeholder 17"/>
          <p:cNvSpPr txBox="1">
            <a:spLocks/>
          </p:cNvSpPr>
          <p:nvPr/>
        </p:nvSpPr>
        <p:spPr>
          <a:xfrm>
            <a:off x="541609" y="1577129"/>
            <a:ext cx="5070626" cy="5293757"/>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US" sz="1800" b="1" dirty="0">
                <a:solidFill>
                  <a:srgbClr val="0070C0"/>
                </a:solidFill>
              </a:rPr>
              <a:t>ART. 1 . . . </a:t>
            </a:r>
            <a:r>
              <a:rPr lang="en-US" sz="1400" dirty="0"/>
              <a:t>Illegal acts include:</a:t>
            </a:r>
          </a:p>
          <a:p>
            <a:pPr marL="0" lvl="0" indent="0">
              <a:lnSpc>
                <a:spcPct val="100000"/>
              </a:lnSpc>
              <a:spcBef>
                <a:spcPts val="0"/>
              </a:spcBef>
              <a:spcAft>
                <a:spcPts val="0"/>
              </a:spcAft>
              <a:buNone/>
              <a:defRPr/>
            </a:pPr>
            <a:r>
              <a:rPr lang="en-US" sz="1400" dirty="0"/>
              <a:t>	a. applying a foreign substance to the ball; </a:t>
            </a:r>
          </a:p>
          <a:p>
            <a:pPr marL="0" lvl="0" indent="0">
              <a:lnSpc>
                <a:spcPct val="100000"/>
              </a:lnSpc>
              <a:spcBef>
                <a:spcPts val="0"/>
              </a:spcBef>
              <a:spcAft>
                <a:spcPts val="0"/>
              </a:spcAft>
              <a:buNone/>
              <a:defRPr/>
            </a:pPr>
            <a:r>
              <a:rPr lang="en-US" sz="1400" dirty="0"/>
              <a:t>	b. spitting on the ball or glove; </a:t>
            </a:r>
          </a:p>
          <a:p>
            <a:pPr marL="0" lvl="0" indent="0">
              <a:lnSpc>
                <a:spcPct val="100000"/>
              </a:lnSpc>
              <a:spcBef>
                <a:spcPts val="0"/>
              </a:spcBef>
              <a:spcAft>
                <a:spcPts val="0"/>
              </a:spcAft>
              <a:buNone/>
              <a:defRPr/>
            </a:pPr>
            <a:r>
              <a:rPr lang="en-US" sz="1400" dirty="0"/>
              <a:t>	c. rubbing the ball on the glove, clothing or 	 	    person if the act defaces the ball; </a:t>
            </a:r>
          </a:p>
          <a:p>
            <a:pPr marL="0" lvl="0" indent="0">
              <a:lnSpc>
                <a:spcPct val="100000"/>
              </a:lnSpc>
              <a:spcBef>
                <a:spcPts val="0"/>
              </a:spcBef>
              <a:spcAft>
                <a:spcPts val="0"/>
              </a:spcAft>
              <a:buNone/>
              <a:defRPr/>
            </a:pPr>
            <a:r>
              <a:rPr lang="en-US" sz="1400" dirty="0"/>
              <a:t>	d. discoloring the ball with dirt; </a:t>
            </a:r>
          </a:p>
          <a:p>
            <a:pPr marL="0" lvl="0" indent="0">
              <a:lnSpc>
                <a:spcPct val="100000"/>
              </a:lnSpc>
              <a:spcBef>
                <a:spcPts val="0"/>
              </a:spcBef>
              <a:spcAft>
                <a:spcPts val="0"/>
              </a:spcAft>
              <a:buNone/>
              <a:defRPr/>
            </a:pPr>
            <a:r>
              <a:rPr lang="en-US" sz="1400" dirty="0"/>
              <a:t>	e. bringing the pitching hand in contact with the 	    mouth without distinctly wiping off the pitching 	    hand before it touches the ball; </a:t>
            </a:r>
          </a:p>
          <a:p>
            <a:pPr marL="0" lvl="0" indent="0">
              <a:lnSpc>
                <a:spcPct val="100000"/>
              </a:lnSpc>
              <a:spcBef>
                <a:spcPts val="0"/>
              </a:spcBef>
              <a:spcAft>
                <a:spcPts val="0"/>
              </a:spcAft>
              <a:buNone/>
              <a:defRPr/>
            </a:pPr>
            <a:r>
              <a:rPr lang="en-US" sz="1400" dirty="0"/>
              <a:t>	f. wearing any items on the hands, wrists or arms 	    that may be distracting to the batter; </a:t>
            </a:r>
          </a:p>
          <a:p>
            <a:pPr marL="0" lvl="0" indent="0">
              <a:lnSpc>
                <a:spcPct val="100000"/>
              </a:lnSpc>
              <a:spcBef>
                <a:spcPts val="0"/>
              </a:spcBef>
              <a:spcAft>
                <a:spcPts val="0"/>
              </a:spcAft>
              <a:buNone/>
              <a:defRPr/>
            </a:pPr>
            <a:r>
              <a:rPr lang="en-US" sz="1400" dirty="0"/>
              <a:t>	g. wearing or placing tape, bandages or other 	    	    foreign material (other than rosin) on the 	  	    fingers or palm of his pitching hand that could 	    come in contact with the ball; </a:t>
            </a:r>
          </a:p>
          <a:p>
            <a:pPr marL="0" lvl="0" indent="0">
              <a:lnSpc>
                <a:spcPct val="100000"/>
              </a:lnSpc>
              <a:spcBef>
                <a:spcPts val="0"/>
              </a:spcBef>
              <a:spcAft>
                <a:spcPts val="0"/>
              </a:spcAft>
              <a:buNone/>
              <a:defRPr/>
            </a:pPr>
            <a:r>
              <a:rPr lang="en-US" sz="1400" dirty="0"/>
              <a:t>	h. wearing a glove/mitt that includes the colors 	    white or gray; </a:t>
            </a:r>
          </a:p>
          <a:p>
            <a:pPr marL="0" lvl="0" indent="0">
              <a:lnSpc>
                <a:spcPct val="100000"/>
              </a:lnSpc>
              <a:spcBef>
                <a:spcPts val="0"/>
              </a:spcBef>
              <a:spcAft>
                <a:spcPts val="0"/>
              </a:spcAft>
              <a:buNone/>
              <a:defRPr/>
            </a:pPr>
            <a:r>
              <a:rPr lang="en-US" sz="1400" dirty="0"/>
              <a:t>	</a:t>
            </a:r>
            <a:r>
              <a:rPr lang="en-US" sz="1400" dirty="0" err="1"/>
              <a:t>i</a:t>
            </a:r>
            <a:r>
              <a:rPr lang="en-US" sz="1400" dirty="0"/>
              <a:t>. wearing exposed undershirt sleeves that are 	  	   white or gray. </a:t>
            </a:r>
          </a:p>
          <a:p>
            <a:pPr marL="0" lvl="0" indent="0">
              <a:lnSpc>
                <a:spcPct val="100000"/>
              </a:lnSpc>
              <a:spcBef>
                <a:spcPts val="0"/>
              </a:spcBef>
              <a:spcAft>
                <a:spcPts val="0"/>
              </a:spcAft>
              <a:buNone/>
              <a:defRPr/>
            </a:pPr>
            <a:r>
              <a:rPr lang="en-US" sz="1400" dirty="0"/>
              <a:t>	</a:t>
            </a:r>
            <a:r>
              <a:rPr lang="en-US" sz="1400" b="1" dirty="0"/>
              <a:t>NOTE: </a:t>
            </a:r>
            <a:r>
              <a:rPr lang="en-US" sz="1400" i="1" dirty="0"/>
              <a:t>Under umpire supervision, the pitcher may 	dry his hands by using a finely meshed cloth bag 	of powdered rosin. He may rub the ball with his 	bare hands to remove any extraneous coating.</a:t>
            </a:r>
          </a:p>
        </p:txBody>
      </p:sp>
      <p:sp>
        <p:nvSpPr>
          <p:cNvPr id="3" name="TextBox 2">
            <a:extLst>
              <a:ext uri="{FF2B5EF4-FFF2-40B4-BE49-F238E27FC236}">
                <a16:creationId xmlns:a16="http://schemas.microsoft.com/office/drawing/2014/main" id="{640EFFF8-62E0-46A8-9D33-BB230F97E867}"/>
              </a:ext>
            </a:extLst>
          </p:cNvPr>
          <p:cNvSpPr txBox="1"/>
          <p:nvPr/>
        </p:nvSpPr>
        <p:spPr>
          <a:xfrm>
            <a:off x="5831633" y="1577130"/>
            <a:ext cx="5711618" cy="5539978"/>
          </a:xfrm>
          <a:prstGeom prst="rect">
            <a:avLst/>
          </a:prstGeom>
          <a:noFill/>
          <a:ln w="19050">
            <a:solidFill>
              <a:schemeClr val="tx1"/>
            </a:solidFill>
          </a:ln>
        </p:spPr>
        <p:txBody>
          <a:bodyPr wrap="square" rtlCol="0">
            <a:spAutoFit/>
          </a:bodyPr>
          <a:lstStyle/>
          <a:p>
            <a:r>
              <a:rPr lang="en-US" sz="1400" b="1" dirty="0"/>
              <a:t>PENALTY: For defacing the ball (a-d), the ball is dead immediately. The umpire may eject the pitcher. If such defaced ball is pitched and then detected, it is an illegal pitch. For infraction (e), a ball shall be awarded each time a pitcher violates this rule and subsequently engages the pitching plate. For infraction (f-</a:t>
            </a:r>
            <a:r>
              <a:rPr lang="en-US" sz="1400" b="1" dirty="0" err="1"/>
              <a:t>i</a:t>
            </a:r>
            <a:r>
              <a:rPr lang="en-US" sz="1400" b="1" dirty="0"/>
              <a:t>), the infraction must be corrected before the next pitch. In (f), the umpire has sole authority to judge whether an item is distracting and shall have that item removed.</a:t>
            </a:r>
            <a:endParaRPr lang="en-US" b="1" dirty="0">
              <a:solidFill>
                <a:srgbClr val="0070C0"/>
              </a:solidFill>
            </a:endParaRPr>
          </a:p>
          <a:p>
            <a:r>
              <a:rPr lang="en-US" b="1" dirty="0">
                <a:solidFill>
                  <a:srgbClr val="0070C0"/>
                </a:solidFill>
              </a:rPr>
              <a:t>ART. 2 </a:t>
            </a:r>
            <a:r>
              <a:rPr lang="en-US" sz="1200" b="1" dirty="0">
                <a:solidFill>
                  <a:srgbClr val="0070C0"/>
                </a:solidFill>
              </a:rPr>
              <a:t>. . . </a:t>
            </a:r>
            <a:r>
              <a:rPr lang="en-US" sz="1400" dirty="0"/>
              <a:t>Delay of the game includes: </a:t>
            </a:r>
          </a:p>
          <a:p>
            <a:r>
              <a:rPr lang="en-US" sz="1400" dirty="0"/>
              <a:t>	a. throwing to any player other than the catcher, when the 	    batter is in the batter’s box, unless it is an attempt to 	   	    retire a runner; 	</a:t>
            </a:r>
          </a:p>
          <a:p>
            <a:r>
              <a:rPr lang="en-US" sz="1400" dirty="0"/>
              <a:t>	</a:t>
            </a:r>
            <a:r>
              <a:rPr lang="en-US" sz="1400" b="1" dirty="0"/>
              <a:t>PENALTY:</a:t>
            </a:r>
            <a:r>
              <a:rPr lang="en-US" sz="1400" dirty="0"/>
              <a:t> </a:t>
            </a:r>
            <a:r>
              <a:rPr lang="en-US" sz="1400" b="1" dirty="0"/>
              <a:t>The pitcher shall be ejected from the game 	 	after a warning.</a:t>
            </a:r>
            <a:r>
              <a:rPr lang="en-US" sz="1400" dirty="0"/>
              <a:t> </a:t>
            </a:r>
          </a:p>
          <a:p>
            <a:r>
              <a:rPr lang="en-US" sz="1400" dirty="0"/>
              <a:t>	b. consuming time as the result of the coach or his 	  	    representative conferring with a defensive player or 	  	    </a:t>
            </a:r>
            <a:r>
              <a:rPr lang="en-US" sz="1200" dirty="0"/>
              <a:t>players after being charged with three conferences (3-4-1);	  </a:t>
            </a:r>
          </a:p>
          <a:p>
            <a:r>
              <a:rPr lang="en-US" sz="1400" dirty="0"/>
              <a:t>	</a:t>
            </a:r>
            <a:r>
              <a:rPr lang="en-US" sz="1400" b="1" dirty="0"/>
              <a:t>PENALTY: The pitcher shall be replaced as pitcher for 	the duration of the game. </a:t>
            </a:r>
          </a:p>
          <a:p>
            <a:r>
              <a:rPr lang="en-US" sz="1400" b="1" dirty="0"/>
              <a:t>	</a:t>
            </a:r>
            <a:r>
              <a:rPr lang="en-US" sz="1400" dirty="0"/>
              <a:t>c. failing to pitch or make or attempt a play, including a 	  	    legal feint, within 20 seconds after he has received the 	  	    ball. </a:t>
            </a:r>
          </a:p>
          <a:p>
            <a:r>
              <a:rPr lang="en-US" sz="1400" dirty="0"/>
              <a:t>	</a:t>
            </a:r>
            <a:r>
              <a:rPr lang="en-US" sz="1400" b="1" dirty="0"/>
              <a:t>PENALTY: The batter shall be awarded one ball. </a:t>
            </a:r>
          </a:p>
          <a:p>
            <a:r>
              <a:rPr lang="en-US" sz="1400" b="1" dirty="0"/>
              <a:t>	NOTE: </a:t>
            </a:r>
            <a:r>
              <a:rPr lang="en-US" sz="1400" dirty="0"/>
              <a:t>Umpires shall require that the ball be returned 	promptly to the pitcher.</a:t>
            </a:r>
            <a:endParaRPr lang="en-US" sz="1400" b="1" i="1" dirty="0">
              <a:solidFill>
                <a:srgbClr val="0070C0"/>
              </a:solidFill>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heel(1)">
                                      <p:cBhvr>
                                        <p:cTn id="7" dur="2000"/>
                                        <p:tgtEl>
                                          <p:spTgt spid="38">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8">
                                            <p:txEl>
                                              <p:pRg st="1" end="1"/>
                                            </p:txEl>
                                          </p:spTgt>
                                        </p:tgtEl>
                                        <p:attrNameLst>
                                          <p:attrName>style.visibility</p:attrName>
                                        </p:attrNameLst>
                                      </p:cBhvr>
                                      <p:to>
                                        <p:strVal val="visible"/>
                                      </p:to>
                                    </p:set>
                                    <p:animEffect transition="in" filter="wheel(1)">
                                      <p:cBhvr>
                                        <p:cTn id="10" dur="2000"/>
                                        <p:tgtEl>
                                          <p:spTgt spid="38">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8">
                                            <p:txEl>
                                              <p:pRg st="2" end="2"/>
                                            </p:txEl>
                                          </p:spTgt>
                                        </p:tgtEl>
                                        <p:attrNameLst>
                                          <p:attrName>style.visibility</p:attrName>
                                        </p:attrNameLst>
                                      </p:cBhvr>
                                      <p:to>
                                        <p:strVal val="visible"/>
                                      </p:to>
                                    </p:set>
                                    <p:animEffect transition="in" filter="wheel(1)">
                                      <p:cBhvr>
                                        <p:cTn id="13" dur="2000"/>
                                        <p:tgtEl>
                                          <p:spTgt spid="38">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8">
                                            <p:txEl>
                                              <p:pRg st="3" end="3"/>
                                            </p:txEl>
                                          </p:spTgt>
                                        </p:tgtEl>
                                        <p:attrNameLst>
                                          <p:attrName>style.visibility</p:attrName>
                                        </p:attrNameLst>
                                      </p:cBhvr>
                                      <p:to>
                                        <p:strVal val="visible"/>
                                      </p:to>
                                    </p:set>
                                    <p:animEffect transition="in" filter="wheel(1)">
                                      <p:cBhvr>
                                        <p:cTn id="16" dur="2000"/>
                                        <p:tgtEl>
                                          <p:spTgt spid="38">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8">
                                            <p:txEl>
                                              <p:pRg st="4" end="4"/>
                                            </p:txEl>
                                          </p:spTgt>
                                        </p:tgtEl>
                                        <p:attrNameLst>
                                          <p:attrName>style.visibility</p:attrName>
                                        </p:attrNameLst>
                                      </p:cBhvr>
                                      <p:to>
                                        <p:strVal val="visible"/>
                                      </p:to>
                                    </p:set>
                                    <p:animEffect transition="in" filter="wheel(1)">
                                      <p:cBhvr>
                                        <p:cTn id="19" dur="2000"/>
                                        <p:tgtEl>
                                          <p:spTgt spid="38">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8">
                                            <p:txEl>
                                              <p:pRg st="5" end="5"/>
                                            </p:txEl>
                                          </p:spTgt>
                                        </p:tgtEl>
                                        <p:attrNameLst>
                                          <p:attrName>style.visibility</p:attrName>
                                        </p:attrNameLst>
                                      </p:cBhvr>
                                      <p:to>
                                        <p:strVal val="visible"/>
                                      </p:to>
                                    </p:set>
                                    <p:animEffect transition="in" filter="wheel(1)">
                                      <p:cBhvr>
                                        <p:cTn id="22" dur="2000"/>
                                        <p:tgtEl>
                                          <p:spTgt spid="38">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8">
                                            <p:txEl>
                                              <p:pRg st="6" end="6"/>
                                            </p:txEl>
                                          </p:spTgt>
                                        </p:tgtEl>
                                        <p:attrNameLst>
                                          <p:attrName>style.visibility</p:attrName>
                                        </p:attrNameLst>
                                      </p:cBhvr>
                                      <p:to>
                                        <p:strVal val="visible"/>
                                      </p:to>
                                    </p:set>
                                    <p:animEffect transition="in" filter="wheel(1)">
                                      <p:cBhvr>
                                        <p:cTn id="25" dur="2000"/>
                                        <p:tgtEl>
                                          <p:spTgt spid="38">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8">
                                            <p:txEl>
                                              <p:pRg st="7" end="7"/>
                                            </p:txEl>
                                          </p:spTgt>
                                        </p:tgtEl>
                                        <p:attrNameLst>
                                          <p:attrName>style.visibility</p:attrName>
                                        </p:attrNameLst>
                                      </p:cBhvr>
                                      <p:to>
                                        <p:strVal val="visible"/>
                                      </p:to>
                                    </p:set>
                                    <p:animEffect transition="in" filter="wheel(1)">
                                      <p:cBhvr>
                                        <p:cTn id="28" dur="2000"/>
                                        <p:tgtEl>
                                          <p:spTgt spid="38">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8">
                                            <p:txEl>
                                              <p:pRg st="8" end="8"/>
                                            </p:txEl>
                                          </p:spTgt>
                                        </p:tgtEl>
                                        <p:attrNameLst>
                                          <p:attrName>style.visibility</p:attrName>
                                        </p:attrNameLst>
                                      </p:cBhvr>
                                      <p:to>
                                        <p:strVal val="visible"/>
                                      </p:to>
                                    </p:set>
                                    <p:animEffect transition="in" filter="wheel(1)">
                                      <p:cBhvr>
                                        <p:cTn id="31" dur="2000"/>
                                        <p:tgtEl>
                                          <p:spTgt spid="38">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8">
                                            <p:txEl>
                                              <p:pRg st="9" end="9"/>
                                            </p:txEl>
                                          </p:spTgt>
                                        </p:tgtEl>
                                        <p:attrNameLst>
                                          <p:attrName>style.visibility</p:attrName>
                                        </p:attrNameLst>
                                      </p:cBhvr>
                                      <p:to>
                                        <p:strVal val="visible"/>
                                      </p:to>
                                    </p:set>
                                    <p:animEffect transition="in" filter="wheel(1)">
                                      <p:cBhvr>
                                        <p:cTn id="34" dur="2000"/>
                                        <p:tgtEl>
                                          <p:spTgt spid="38">
                                            <p:txEl>
                                              <p:pRg st="9" end="9"/>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38">
                                            <p:txEl>
                                              <p:pRg st="10" end="10"/>
                                            </p:txEl>
                                          </p:spTgt>
                                        </p:tgtEl>
                                        <p:attrNameLst>
                                          <p:attrName>style.visibility</p:attrName>
                                        </p:attrNameLst>
                                      </p:cBhvr>
                                      <p:to>
                                        <p:strVal val="visible"/>
                                      </p:to>
                                    </p:set>
                                    <p:animEffect transition="in" filter="wheel(1)">
                                      <p:cBhvr>
                                        <p:cTn id="37" dur="2000"/>
                                        <p:tgtEl>
                                          <p:spTgt spid="3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wheel(1)">
                                      <p:cBhvr>
                                        <p:cTn id="42" dur="2000"/>
                                        <p:tgtEl>
                                          <p:spTgt spid="3">
                                            <p:txEl>
                                              <p:pRg st="1" end="1"/>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heel(1)">
                                      <p:cBhvr>
                                        <p:cTn id="45" dur="2000"/>
                                        <p:tgtEl>
                                          <p:spTgt spid="3">
                                            <p:txEl>
                                              <p:pRg st="2" end="2"/>
                                            </p:txEl>
                                          </p:spTgt>
                                        </p:tgtEl>
                                      </p:cBhvr>
                                    </p:animEffect>
                                  </p:childTnLst>
                                </p:cTn>
                              </p:par>
                              <p:par>
                                <p:cTn id="46" presetID="21" presetClass="entr" presetSubtype="1" fill="hold"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heel(1)">
                                      <p:cBhvr>
                                        <p:cTn id="48" dur="2000"/>
                                        <p:tgtEl>
                                          <p:spTgt spid="3">
                                            <p:txEl>
                                              <p:pRg st="3" end="3"/>
                                            </p:txEl>
                                          </p:spTgt>
                                        </p:tgtEl>
                                      </p:cBhvr>
                                    </p:animEffect>
                                  </p:childTnLst>
                                </p:cTn>
                              </p:par>
                              <p:par>
                                <p:cTn id="49" presetID="21" presetClass="entr" presetSubtype="1"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wheel(1)">
                                      <p:cBhvr>
                                        <p:cTn id="51" dur="2000"/>
                                        <p:tgtEl>
                                          <p:spTgt spid="3">
                                            <p:txEl>
                                              <p:pRg st="4" end="4"/>
                                            </p:txEl>
                                          </p:spTgt>
                                        </p:tgtEl>
                                      </p:cBhvr>
                                    </p:animEffect>
                                  </p:childTnLst>
                                </p:cTn>
                              </p:par>
                              <p:par>
                                <p:cTn id="52" presetID="21" presetClass="entr" presetSubtype="1"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wheel(1)">
                                      <p:cBhvr>
                                        <p:cTn id="54" dur="2000"/>
                                        <p:tgtEl>
                                          <p:spTgt spid="3">
                                            <p:txEl>
                                              <p:pRg st="5" end="5"/>
                                            </p:txEl>
                                          </p:spTgt>
                                        </p:tgtEl>
                                      </p:cBhvr>
                                    </p:animEffect>
                                  </p:childTnLst>
                                </p:cTn>
                              </p:par>
                              <p:par>
                                <p:cTn id="55" presetID="21" presetClass="entr" presetSubtype="1"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wheel(1)">
                                      <p:cBhvr>
                                        <p:cTn id="57" dur="2000"/>
                                        <p:tgtEl>
                                          <p:spTgt spid="3">
                                            <p:txEl>
                                              <p:pRg st="6" end="6"/>
                                            </p:txEl>
                                          </p:spTgt>
                                        </p:tgtEl>
                                      </p:cBhvr>
                                    </p:animEffect>
                                  </p:childTnLst>
                                </p:cTn>
                              </p:par>
                              <p:par>
                                <p:cTn id="58" presetID="21" presetClass="entr" presetSubtype="1" fill="hold"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wheel(1)">
                                      <p:cBhvr>
                                        <p:cTn id="60" dur="2000"/>
                                        <p:tgtEl>
                                          <p:spTgt spid="3">
                                            <p:txEl>
                                              <p:pRg st="7" end="7"/>
                                            </p:txEl>
                                          </p:spTgt>
                                        </p:tgtEl>
                                      </p:cBhvr>
                                    </p:animEffect>
                                  </p:childTnLst>
                                </p:cTn>
                              </p:par>
                              <p:par>
                                <p:cTn id="61" presetID="21" presetClass="entr" presetSubtype="1"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wheel(1)">
                                      <p:cBhvr>
                                        <p:cTn id="63" dur="2000"/>
                                        <p:tgtEl>
                                          <p:spTgt spid="3">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0" end="0"/>
                                            </p:txEl>
                                          </p:spTgt>
                                        </p:tgtEl>
                                        <p:attrNameLst>
                                          <p:attrName>style.visibility</p:attrName>
                                        </p:attrNameLst>
                                      </p:cBhvr>
                                      <p:to>
                                        <p:strVal val="visible"/>
                                      </p:to>
                                    </p:set>
                                    <p:anim calcmode="lin" valueType="num">
                                      <p:cBhvr>
                                        <p:cTn id="6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493538" cy="640080"/>
          </a:xfrm>
        </p:spPr>
        <p:txBody>
          <a:bodyPr>
            <a:noAutofit/>
          </a:bodyPr>
          <a:lstStyle/>
          <a:p>
            <a:pPr marL="0" indent="0">
              <a:buNone/>
            </a:pPr>
            <a:r>
              <a:rPr lang="en-US" sz="2800" b="1" dirty="0">
                <a:solidFill>
                  <a:srgbClr val="FF0000"/>
                </a:solidFill>
              </a:rPr>
              <a:t>Rule 6, Section 2 - Infractions By Pitcher  (Part 2) Cont.</a:t>
            </a:r>
            <a:endParaRPr lang="en-US" sz="2800" dirty="0"/>
          </a:p>
        </p:txBody>
      </p:sp>
      <p:sp>
        <p:nvSpPr>
          <p:cNvPr id="38" name="Content Placeholder 17"/>
          <p:cNvSpPr txBox="1">
            <a:spLocks/>
          </p:cNvSpPr>
          <p:nvPr/>
        </p:nvSpPr>
        <p:spPr>
          <a:xfrm>
            <a:off x="541609" y="1577129"/>
            <a:ext cx="5070626" cy="5293757"/>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US" sz="1400" b="1" dirty="0"/>
              <a:t>EXCEPTION:</a:t>
            </a:r>
            <a:r>
              <a:rPr lang="en-US" sz="1400" dirty="0"/>
              <a:t> The starting pitchers may warm up by using not more than eight throws, completed in one minute (timed from the first throw). When a pitcher is replaced during an inning or prior to an inning, the relief pitcher may not use more than eight throws completed in one minute (timed from the first throw). At the beginning of each subsequent inning, the pitcher may warm up by using not more than five throws, completed in one minute (timed from the third out of the previous half-inning) (3-1-2). In either case, the umpire-in-chief may authorize more throws because of an injury, ejection or inclement weather.</a:t>
            </a:r>
          </a:p>
          <a:p>
            <a:pPr marL="0" lvl="0" indent="0">
              <a:lnSpc>
                <a:spcPct val="100000"/>
              </a:lnSpc>
              <a:spcBef>
                <a:spcPts val="0"/>
              </a:spcBef>
              <a:spcAft>
                <a:spcPts val="0"/>
              </a:spcAft>
              <a:buNone/>
              <a:defRPr/>
            </a:pPr>
            <a:endParaRPr lang="en-US" sz="1400" i="1" dirty="0"/>
          </a:p>
          <a:p>
            <a:pPr marL="0" lvl="0" indent="0">
              <a:lnSpc>
                <a:spcPct val="100000"/>
              </a:lnSpc>
              <a:spcBef>
                <a:spcPts val="0"/>
              </a:spcBef>
              <a:spcAft>
                <a:spcPts val="0"/>
              </a:spcAft>
              <a:buNone/>
              <a:defRPr/>
            </a:pPr>
            <a:r>
              <a:rPr lang="en-US" sz="1800" b="1" dirty="0">
                <a:solidFill>
                  <a:srgbClr val="0070C0"/>
                </a:solidFill>
              </a:rPr>
              <a:t>ART. 3 . . . </a:t>
            </a:r>
            <a:r>
              <a:rPr lang="en-US" sz="1400" dirty="0"/>
              <a:t>Intentionally pitch close to a batter.</a:t>
            </a:r>
          </a:p>
          <a:p>
            <a:pPr marL="0" lvl="0" indent="0">
              <a:lnSpc>
                <a:spcPct val="100000"/>
              </a:lnSpc>
              <a:spcBef>
                <a:spcPts val="0"/>
              </a:spcBef>
              <a:spcAft>
                <a:spcPts val="0"/>
              </a:spcAft>
              <a:buNone/>
              <a:defRPr/>
            </a:pPr>
            <a:r>
              <a:rPr lang="en-US" sz="1400" dirty="0"/>
              <a:t>	</a:t>
            </a:r>
            <a:r>
              <a:rPr lang="en-US" sz="1400" b="1" dirty="0"/>
              <a:t>PENALTY:</a:t>
            </a:r>
            <a:r>
              <a:rPr lang="en-US" sz="1400" dirty="0"/>
              <a:t> The pitcher shall be ejected if the act is 	judged to be - intentional. In case of doubt, the 	umpire may first warn the pitcher.</a:t>
            </a:r>
          </a:p>
          <a:p>
            <a:pPr marL="0" lvl="0" indent="0">
              <a:lnSpc>
                <a:spcPct val="100000"/>
              </a:lnSpc>
              <a:spcBef>
                <a:spcPts val="0"/>
              </a:spcBef>
              <a:spcAft>
                <a:spcPts val="0"/>
              </a:spcAft>
              <a:buNone/>
              <a:defRPr/>
            </a:pPr>
            <a:r>
              <a:rPr lang="en-US" sz="1800" b="1" dirty="0">
                <a:solidFill>
                  <a:srgbClr val="0070C0"/>
                </a:solidFill>
              </a:rPr>
              <a:t>ART. 4 . . . </a:t>
            </a:r>
            <a:r>
              <a:rPr lang="en-US" sz="1400" dirty="0"/>
              <a:t>Balk. If there is a runner or runners, any of the following acts by a pitcher while he is touching the pitcher’s plate is a balk: </a:t>
            </a:r>
          </a:p>
          <a:p>
            <a:pPr marL="0" lvl="0" indent="0">
              <a:lnSpc>
                <a:spcPct val="100000"/>
              </a:lnSpc>
              <a:spcBef>
                <a:spcPts val="0"/>
              </a:spcBef>
              <a:spcAft>
                <a:spcPts val="0"/>
              </a:spcAft>
              <a:buNone/>
              <a:defRPr/>
            </a:pPr>
            <a:r>
              <a:rPr lang="en-US" sz="1400" dirty="0"/>
              <a:t>	a. any feinting toward the batter or first base, or 	    any dropping of the ball (even though 	 	    accidental) and the ball does not cross a foul 	    line (6-1-4);</a:t>
            </a:r>
            <a:endParaRPr lang="en-US" sz="1400" i="1" dirty="0"/>
          </a:p>
        </p:txBody>
      </p:sp>
      <p:sp>
        <p:nvSpPr>
          <p:cNvPr id="3" name="TextBox 2">
            <a:extLst>
              <a:ext uri="{FF2B5EF4-FFF2-40B4-BE49-F238E27FC236}">
                <a16:creationId xmlns:a16="http://schemas.microsoft.com/office/drawing/2014/main" id="{640EFFF8-62E0-46A8-9D33-BB230F97E867}"/>
              </a:ext>
            </a:extLst>
          </p:cNvPr>
          <p:cNvSpPr txBox="1"/>
          <p:nvPr/>
        </p:nvSpPr>
        <p:spPr>
          <a:xfrm>
            <a:off x="5831633" y="1577130"/>
            <a:ext cx="5711618" cy="5047536"/>
          </a:xfrm>
          <a:prstGeom prst="rect">
            <a:avLst/>
          </a:prstGeom>
          <a:noFill/>
          <a:ln w="19050">
            <a:solidFill>
              <a:schemeClr val="tx1"/>
            </a:solidFill>
          </a:ln>
        </p:spPr>
        <p:txBody>
          <a:bodyPr wrap="square" rtlCol="0">
            <a:spAutoFit/>
          </a:bodyPr>
          <a:lstStyle/>
          <a:p>
            <a:r>
              <a:rPr lang="en-US" sz="1400" dirty="0"/>
              <a:t>	b. failing to step with the non-pivot foot directly toward a 	  	    base (occupied or unoccupied) when throwing or 	   	    feinting there to put out, or drive back a 	  	    	    runner; or throwing or feinting to any unoccupied base 	 	    when it is not an attempt to put out or drive back a 	  	    runner; </a:t>
            </a:r>
          </a:p>
          <a:p>
            <a:r>
              <a:rPr lang="en-US" sz="1400" dirty="0"/>
              <a:t>	c. making an illegal pitch from any position (6-1, 6-2-1a-d); 	d. failing to pitch to the batter in a continuous motion 	 	    immediately after any movement of any part of the 	 	    body such as he habitually uses in his delivery;</a:t>
            </a:r>
          </a:p>
          <a:p>
            <a:r>
              <a:rPr lang="en-US" sz="1400" dirty="0"/>
              <a:t>	</a:t>
            </a:r>
            <a:r>
              <a:rPr lang="en-US" sz="1400" b="1" dirty="0"/>
              <a:t>1.</a:t>
            </a:r>
            <a:r>
              <a:rPr lang="en-US" sz="1400" dirty="0"/>
              <a:t> If the pitcher, with a runner on base, stops or hesitates 	in his delivery because the batter steps out of 	the box </a:t>
            </a:r>
            <a:r>
              <a:rPr lang="en-US" sz="1400" b="1" dirty="0"/>
              <a:t>(a)</a:t>
            </a:r>
            <a:r>
              <a:rPr lang="en-US" sz="1400" dirty="0"/>
              <a:t> 	with one foot or </a:t>
            </a:r>
            <a:r>
              <a:rPr lang="en-US" sz="1400" b="1" dirty="0"/>
              <a:t>(b) </a:t>
            </a:r>
            <a:r>
              <a:rPr lang="en-US" sz="1400" dirty="0"/>
              <a:t>with both feet or </a:t>
            </a:r>
            <a:r>
              <a:rPr lang="en-US" sz="1400" b="1" dirty="0"/>
              <a:t>(c)</a:t>
            </a:r>
            <a:r>
              <a:rPr lang="en-US" sz="1400" dirty="0"/>
              <a:t> holds up his 	hand to request “Time,” it shall not be a balk. In </a:t>
            </a:r>
            <a:r>
              <a:rPr lang="en-US" sz="1400" b="1" dirty="0"/>
              <a:t>(a)</a:t>
            </a:r>
            <a:r>
              <a:rPr lang="en-US" sz="1400" dirty="0"/>
              <a:t> and 		</a:t>
            </a:r>
            <a:r>
              <a:rPr lang="en-US" sz="1400" b="1" dirty="0"/>
              <a:t>(c)</a:t>
            </a:r>
            <a:r>
              <a:rPr lang="en-US" sz="1400" dirty="0"/>
              <a:t>, there is no penalty on either the batter or the pitcher. 	The umpire shall call “Time” and begin play anew. In </a:t>
            </a:r>
            <a:r>
              <a:rPr lang="en-US" sz="1400" b="1" dirty="0"/>
              <a:t>(b)</a:t>
            </a:r>
            <a:r>
              <a:rPr lang="en-US" sz="1400" dirty="0"/>
              <a:t>, a 	strike shall be called on the batter for violation of 7- 3-1. 	In </a:t>
            </a:r>
            <a:r>
              <a:rPr lang="en-US" sz="1400" b="1" dirty="0"/>
              <a:t>(a), (b) </a:t>
            </a:r>
            <a:r>
              <a:rPr lang="en-US" sz="1400" dirty="0"/>
              <a:t>and </a:t>
            </a:r>
            <a:r>
              <a:rPr lang="en-US" sz="1400" b="1" dirty="0"/>
              <a:t>(c)</a:t>
            </a:r>
            <a:r>
              <a:rPr lang="en-US" sz="1400" dirty="0"/>
              <a:t>, if the pitcher legally delivers the ball, it 	shall be called a strike and the ball remains live. Thus, two 	strikes are called on the batter in </a:t>
            </a:r>
            <a:r>
              <a:rPr lang="en-US" sz="1400" b="1" dirty="0"/>
              <a:t>(b)</a:t>
            </a:r>
            <a:r>
              <a:rPr lang="en-US" sz="1400" dirty="0"/>
              <a:t>. If the umpire judges 	the batter’s action to be a deliberate attempt to create a 	balk, he will penalize according to 3-3-1n.</a:t>
            </a:r>
          </a:p>
          <a:p>
            <a:endParaRPr lang="en-US" sz="1400" b="1" i="1" dirty="0">
              <a:solidFill>
                <a:srgbClr val="0070C0"/>
              </a:solidFill>
            </a:endParaRPr>
          </a:p>
        </p:txBody>
      </p:sp>
    </p:spTree>
    <p:extLst>
      <p:ext uri="{BB962C8B-B14F-4D97-AF65-F5344CB8AC3E}">
        <p14:creationId xmlns:p14="http://schemas.microsoft.com/office/powerpoint/2010/main" val="48001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p:cTn id="7"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8">
                                            <p:txEl>
                                              <p:pRg st="2" end="2"/>
                                            </p:txEl>
                                          </p:spTgt>
                                        </p:tgtEl>
                                        <p:attrNameLst>
                                          <p:attrName>style.visibility</p:attrName>
                                        </p:attrNameLst>
                                      </p:cBhvr>
                                      <p:to>
                                        <p:strVal val="visible"/>
                                      </p:to>
                                    </p:set>
                                    <p:animEffect transition="in" filter="wheel(1)">
                                      <p:cBhvr>
                                        <p:cTn id="14" dur="2000"/>
                                        <p:tgtEl>
                                          <p:spTgt spid="38">
                                            <p:txEl>
                                              <p:pRg st="2" end="2"/>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animEffect transition="in" filter="wheel(1)">
                                      <p:cBhvr>
                                        <p:cTn id="17" dur="2000"/>
                                        <p:tgtEl>
                                          <p:spTgt spid="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8">
                                            <p:txEl>
                                              <p:pRg st="4" end="4"/>
                                            </p:txEl>
                                          </p:spTgt>
                                        </p:tgtEl>
                                        <p:attrNameLst>
                                          <p:attrName>style.visibility</p:attrName>
                                        </p:attrNameLst>
                                      </p:cBhvr>
                                      <p:to>
                                        <p:strVal val="visible"/>
                                      </p:to>
                                    </p:set>
                                    <p:anim calcmode="lin" valueType="num">
                                      <p:cBhvr>
                                        <p:cTn id="22" dur="500" fill="hold"/>
                                        <p:tgtEl>
                                          <p:spTgt spid="38">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8">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8">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8">
                                            <p:txEl>
                                              <p:pRg st="5" end="5"/>
                                            </p:txEl>
                                          </p:spTgt>
                                        </p:tgtEl>
                                        <p:attrNameLst>
                                          <p:attrName>style.visibility</p:attrName>
                                        </p:attrNameLst>
                                      </p:cBhvr>
                                      <p:to>
                                        <p:strVal val="visible"/>
                                      </p:to>
                                    </p:set>
                                    <p:anim calcmode="lin" valueType="num">
                                      <p:cBhvr>
                                        <p:cTn id="27" dur="500" fill="hold"/>
                                        <p:tgtEl>
                                          <p:spTgt spid="38">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8">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8">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heel(1)">
                                      <p:cBhvr>
                                        <p:cTn id="34" dur="2000"/>
                                        <p:tgtEl>
                                          <p:spTgt spid="3">
                                            <p:txEl>
                                              <p:pRg st="0" end="0"/>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heel(1)">
                                      <p:cBhvr>
                                        <p:cTn id="37" dur="2000"/>
                                        <p:tgtEl>
                                          <p:spTgt spid="3">
                                            <p:txEl>
                                              <p:pRg st="1" end="1"/>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heel(1)">
                                      <p:cBhvr>
                                        <p:cTn id="4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292202" cy="640080"/>
          </a:xfrm>
        </p:spPr>
        <p:txBody>
          <a:bodyPr>
            <a:normAutofit/>
          </a:bodyPr>
          <a:lstStyle/>
          <a:p>
            <a:r>
              <a:rPr lang="en-US" sz="2800" b="1" dirty="0">
                <a:solidFill>
                  <a:srgbClr val="FF0000"/>
                </a:solidFill>
              </a:rPr>
              <a:t>Rule 6, Section 2 - Infractions By Pitcher  (Part 2) Cont.</a:t>
            </a:r>
            <a:endParaRPr lang="en-US"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BFD496D6-137A-4C34-80DC-05811A9CA30B}"/>
              </a:ext>
            </a:extLst>
          </p:cNvPr>
          <p:cNvSpPr txBox="1"/>
          <p:nvPr/>
        </p:nvSpPr>
        <p:spPr>
          <a:xfrm>
            <a:off x="610513" y="1442820"/>
            <a:ext cx="6340793" cy="4801314"/>
          </a:xfrm>
          <a:prstGeom prst="rect">
            <a:avLst/>
          </a:prstGeom>
          <a:noFill/>
          <a:ln w="19050">
            <a:solidFill>
              <a:schemeClr val="tx1"/>
            </a:solidFill>
          </a:ln>
        </p:spPr>
        <p:txBody>
          <a:bodyPr wrap="square" rtlCol="0">
            <a:spAutoFit/>
          </a:bodyPr>
          <a:lstStyle/>
          <a:p>
            <a:r>
              <a:rPr lang="en-US" dirty="0"/>
              <a:t>	e. taking a hand off the ball while in a set position 	    (6-1-3), unless he pitches to the batter or throws 	    to a base, or he steps toward and feints a throw 	    to second or third base as in (b); or </a:t>
            </a:r>
          </a:p>
          <a:p>
            <a:r>
              <a:rPr lang="en-US" dirty="0"/>
              <a:t>	f. failing to pitch to the batter when the entire non-	   pivot foot passes behind the perpendicular plane 	   of the back edge of the pitcher’s plate, except 	   when feinting or throwing to second base in an 	   attempt to put out a runner. </a:t>
            </a:r>
          </a:p>
          <a:p>
            <a:endParaRPr lang="en-US" dirty="0"/>
          </a:p>
          <a:p>
            <a:r>
              <a:rPr lang="en-US" b="1" dirty="0">
                <a:solidFill>
                  <a:srgbClr val="0070C0"/>
                </a:solidFill>
              </a:rPr>
              <a:t>ART. 5 . . . </a:t>
            </a:r>
            <a:r>
              <a:rPr lang="en-US" dirty="0"/>
              <a:t>It is also a balk if a runner or runners are on base 	   and the pitcher, while he is not touching the 	   pitcher’s plate, makes any movement naturally - 	   associated with his pitch, or he places his feet on 	   or astride the pitcher’s plate, or positions himself 	   within approximately five feet of the pitcher’s 	   plate without having the ball.</a:t>
            </a:r>
            <a:endParaRPr lang="en-US" sz="1400" dirty="0"/>
          </a:p>
        </p:txBody>
      </p:sp>
      <p:pic>
        <p:nvPicPr>
          <p:cNvPr id="2050" name="Picture 2" descr="Bishop Montgomery High School">
            <a:extLst>
              <a:ext uri="{FF2B5EF4-FFF2-40B4-BE49-F238E27FC236}">
                <a16:creationId xmlns:a16="http://schemas.microsoft.com/office/drawing/2014/main" id="{09FD90E0-BB52-48A4-B812-1D0BEB254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546" y="1442819"/>
            <a:ext cx="3766263" cy="4801315"/>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001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B2E4-12D3-493D-ACBB-C70DAF17AA3C}"/>
              </a:ext>
            </a:extLst>
          </p:cNvPr>
          <p:cNvSpPr>
            <a:spLocks noGrp="1"/>
          </p:cNvSpPr>
          <p:nvPr>
            <p:ph type="title"/>
          </p:nvPr>
        </p:nvSpPr>
        <p:spPr>
          <a:xfrm>
            <a:off x="572394" y="402672"/>
            <a:ext cx="11047212" cy="794521"/>
          </a:xfrm>
        </p:spPr>
        <p:txBody>
          <a:bodyPr>
            <a:normAutofit/>
          </a:bodyPr>
          <a:lstStyle/>
          <a:p>
            <a:r>
              <a:rPr lang="en-US" sz="2800" b="1" dirty="0">
                <a:solidFill>
                  <a:srgbClr val="FF0000"/>
                </a:solidFill>
              </a:rPr>
              <a:t>Toss-up Study Guide Questions and Discussion -</a:t>
            </a:r>
            <a:endParaRPr lang="en-US" b="1" u="sng" dirty="0">
              <a:solidFill>
                <a:srgbClr val="0070C0"/>
              </a:solidFill>
            </a:endParaRPr>
          </a:p>
        </p:txBody>
      </p:sp>
      <p:sp>
        <p:nvSpPr>
          <p:cNvPr id="3" name="Content Placeholder 2">
            <a:extLst>
              <a:ext uri="{FF2B5EF4-FFF2-40B4-BE49-F238E27FC236}">
                <a16:creationId xmlns:a16="http://schemas.microsoft.com/office/drawing/2014/main" id="{AC82FE88-8826-4AD6-91B8-69FB605325F9}"/>
              </a:ext>
            </a:extLst>
          </p:cNvPr>
          <p:cNvSpPr>
            <a:spLocks noGrp="1"/>
          </p:cNvSpPr>
          <p:nvPr>
            <p:ph sz="quarter" idx="10"/>
          </p:nvPr>
        </p:nvSpPr>
        <p:spPr>
          <a:xfrm>
            <a:off x="539495" y="1435608"/>
            <a:ext cx="4937573" cy="5456558"/>
          </a:xfrm>
          <a:ln w="19050">
            <a:solidFill>
              <a:schemeClr val="tx1"/>
            </a:solidFill>
          </a:ln>
        </p:spPr>
        <p:txBody>
          <a:bodyPr>
            <a:normAutofit/>
          </a:bodyPr>
          <a:lstStyle/>
          <a:p>
            <a:r>
              <a:rPr lang="en-US" b="1" dirty="0"/>
              <a:t>58.</a:t>
            </a:r>
            <a:r>
              <a:rPr lang="en-US" dirty="0"/>
              <a:t> Pitcher F1 is wearing a black solid-colored wristband on his glove-side arm for the purpose of taking signs from either the dugout or his catcher. Legal? </a:t>
            </a:r>
          </a:p>
          <a:p>
            <a:pPr lvl="0"/>
            <a:r>
              <a:rPr lang="en-US" b="1" dirty="0"/>
              <a:t>A. </a:t>
            </a:r>
            <a:r>
              <a:rPr lang="en-US" dirty="0"/>
              <a:t>Not Legal, F1 cannot wear a wristband for any purpose while pitching </a:t>
            </a:r>
          </a:p>
          <a:p>
            <a:pPr lvl="0"/>
            <a:r>
              <a:rPr lang="en-US" b="1" dirty="0"/>
              <a:t>B. </a:t>
            </a:r>
            <a:r>
              <a:rPr lang="en-US" dirty="0"/>
              <a:t>Not Legal, F1 has to wear that on his belt if he elects to use it </a:t>
            </a:r>
          </a:p>
          <a:p>
            <a:pPr lvl="0"/>
            <a:r>
              <a:rPr lang="en-US" b="1" dirty="0"/>
              <a:t>C.</a:t>
            </a:r>
            <a:r>
              <a:rPr lang="en-US" dirty="0"/>
              <a:t> Legal provided that the head coach notified the plate umpire prior to the plate meeting </a:t>
            </a:r>
          </a:p>
          <a:p>
            <a:pPr lvl="0"/>
            <a:r>
              <a:rPr lang="en-US" b="1" dirty="0"/>
              <a:t>D.</a:t>
            </a:r>
            <a:r>
              <a:rPr lang="en-US" dirty="0"/>
              <a:t> Legal provided that such wristband is not deemed to be distracting by the umpire </a:t>
            </a:r>
          </a:p>
          <a:p>
            <a:r>
              <a:rPr lang="en-US" b="1" dirty="0">
                <a:solidFill>
                  <a:srgbClr val="FF0000"/>
                </a:solidFill>
              </a:rPr>
              <a:t>ANSWER:</a:t>
            </a:r>
            <a:r>
              <a:rPr lang="en-US" b="1" dirty="0"/>
              <a:t> D References: Rule 1-4-2, 1-5-9, and 6-2-1-f Penalty &amp; 2019 NFHS Interpretation #17 </a:t>
            </a:r>
            <a:endParaRPr lang="en-US" dirty="0"/>
          </a:p>
          <a:p>
            <a:pPr algn="ctr">
              <a:lnSpc>
                <a:spcPct val="160000"/>
              </a:lnSpc>
              <a:spcBef>
                <a:spcPts val="0"/>
              </a:spcBef>
              <a:spcAft>
                <a:spcPts val="0"/>
              </a:spcAft>
            </a:pPr>
            <a:endParaRPr lang="en-US" sz="1400" b="1" dirty="0">
              <a:solidFill>
                <a:srgbClr val="FF0000"/>
              </a:solidFill>
            </a:endParaRPr>
          </a:p>
        </p:txBody>
      </p:sp>
      <p:sp>
        <p:nvSpPr>
          <p:cNvPr id="4" name="TextBox 3">
            <a:extLst>
              <a:ext uri="{FF2B5EF4-FFF2-40B4-BE49-F238E27FC236}">
                <a16:creationId xmlns:a16="http://schemas.microsoft.com/office/drawing/2014/main" id="{1585789F-9990-4D75-A13D-3C48AE463912}"/>
              </a:ext>
            </a:extLst>
          </p:cNvPr>
          <p:cNvSpPr txBox="1"/>
          <p:nvPr/>
        </p:nvSpPr>
        <p:spPr>
          <a:xfrm>
            <a:off x="5757099" y="1473202"/>
            <a:ext cx="5895406" cy="5248809"/>
          </a:xfrm>
          <a:prstGeom prst="rect">
            <a:avLst/>
          </a:prstGeom>
          <a:noFill/>
          <a:ln w="19050">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b="1" dirty="0"/>
              <a:t>61. </a:t>
            </a:r>
          </a:p>
          <a:p>
            <a:pPr lvl="0"/>
            <a:r>
              <a:rPr lang="en-US" sz="1400" b="1" dirty="0"/>
              <a:t>A.</a:t>
            </a:r>
            <a:r>
              <a:rPr lang="en-US" sz="1400" dirty="0"/>
              <a:t> Legal set position </a:t>
            </a:r>
          </a:p>
          <a:p>
            <a:pPr lvl="0"/>
            <a:r>
              <a:rPr lang="en-US" sz="1400" b="1" dirty="0"/>
              <a:t>B.</a:t>
            </a:r>
            <a:r>
              <a:rPr lang="en-US" sz="1400" dirty="0"/>
              <a:t> Legal windup position </a:t>
            </a:r>
          </a:p>
          <a:p>
            <a:pPr lvl="0"/>
            <a:r>
              <a:rPr lang="en-US" sz="1400" b="1" dirty="0"/>
              <a:t>C.</a:t>
            </a:r>
            <a:r>
              <a:rPr lang="en-US" sz="1400" dirty="0"/>
              <a:t> Illegal </a:t>
            </a:r>
          </a:p>
          <a:p>
            <a:endParaRPr lang="en-US" sz="1400" b="1" dirty="0">
              <a:solidFill>
                <a:srgbClr val="FF0000"/>
              </a:solidFill>
            </a:endParaRPr>
          </a:p>
          <a:p>
            <a:r>
              <a:rPr lang="en-US" sz="1400" b="1" dirty="0">
                <a:solidFill>
                  <a:srgbClr val="FF0000"/>
                </a:solidFill>
              </a:rPr>
              <a:t>ANSWER:</a:t>
            </a:r>
            <a:r>
              <a:rPr lang="en-US" sz="1400" b="1" dirty="0"/>
              <a:t> A </a:t>
            </a:r>
            <a:r>
              <a:rPr lang="en-US" sz="1400" dirty="0"/>
              <a:t>      </a:t>
            </a:r>
            <a:r>
              <a:rPr lang="en-US" sz="1400" b="1" dirty="0"/>
              <a:t>Reference: Rule 6-1-2 </a:t>
            </a:r>
            <a:endParaRPr lang="en-US" sz="1400" dirty="0"/>
          </a:p>
          <a:p>
            <a:pPr>
              <a:lnSpc>
                <a:spcPct val="150000"/>
              </a:lnSpc>
            </a:pPr>
            <a:endParaRPr lang="en-US" sz="1300" b="1" dirty="0">
              <a:solidFill>
                <a:srgbClr val="FF0000"/>
              </a:solidFill>
            </a:endParaRPr>
          </a:p>
        </p:txBody>
      </p:sp>
      <p:sp>
        <p:nvSpPr>
          <p:cNvPr id="5" name="Rectangle 2">
            <a:extLst>
              <a:ext uri="{FF2B5EF4-FFF2-40B4-BE49-F238E27FC236}">
                <a16:creationId xmlns:a16="http://schemas.microsoft.com/office/drawing/2014/main" id="{3B3CC75B-118A-4A7D-8800-2401DDDBC77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5" descr="page13image1800480">
            <a:extLst>
              <a:ext uri="{FF2B5EF4-FFF2-40B4-BE49-F238E27FC236}">
                <a16:creationId xmlns:a16="http://schemas.microsoft.com/office/drawing/2014/main" id="{4FB32B30-9A86-4F4A-B8A9-0357A9FA6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732" y="1774648"/>
            <a:ext cx="4153359" cy="3399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481FDE1-6D33-4C3F-9E98-9AC9722F67AB}"/>
              </a:ext>
            </a:extLst>
          </p:cNvPr>
          <p:cNvSpPr>
            <a:spLocks noChangeArrowheads="1"/>
          </p:cNvSpPr>
          <p:nvPr/>
        </p:nvSpPr>
        <p:spPr bwMode="auto">
          <a:xfrm>
            <a:off x="0" y="2390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492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Effect transition="in" filter="wheel(1)">
                                      <p:cBhvr>
                                        <p:cTn id="31" dur="2000"/>
                                        <p:tgtEl>
                                          <p:spTgt spid="4">
                                            <p:txEl>
                                              <p:pRg st="13" end="13"/>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4">
                                            <p:txEl>
                                              <p:pRg st="14" end="14"/>
                                            </p:txEl>
                                          </p:spTgt>
                                        </p:tgtEl>
                                        <p:attrNameLst>
                                          <p:attrName>style.visibility</p:attrName>
                                        </p:attrNameLst>
                                      </p:cBhvr>
                                      <p:to>
                                        <p:strVal val="visible"/>
                                      </p:to>
                                    </p:set>
                                    <p:animEffect transition="in" filter="wheel(1)">
                                      <p:cBhvr>
                                        <p:cTn id="34" dur="2000"/>
                                        <p:tgtEl>
                                          <p:spTgt spid="4">
                                            <p:txEl>
                                              <p:pRg st="14" end="14"/>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animEffect transition="in" filter="wheel(1)">
                                      <p:cBhvr>
                                        <p:cTn id="37" dur="2000"/>
                                        <p:tgtEl>
                                          <p:spTgt spid="4">
                                            <p:txEl>
                                              <p:pRg st="15" end="15"/>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4">
                                            <p:txEl>
                                              <p:pRg st="16" end="16"/>
                                            </p:txEl>
                                          </p:spTgt>
                                        </p:tgtEl>
                                        <p:attrNameLst>
                                          <p:attrName>style.visibility</p:attrName>
                                        </p:attrNameLst>
                                      </p:cBhvr>
                                      <p:to>
                                        <p:strVal val="visible"/>
                                      </p:to>
                                    </p:set>
                                    <p:animEffect transition="in" filter="wheel(1)">
                                      <p:cBhvr>
                                        <p:cTn id="40" dur="2000"/>
                                        <p:tgtEl>
                                          <p:spTgt spid="4">
                                            <p:txEl>
                                              <p:pRg st="16" end="1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xEl>
                                              <p:pRg st="18" end="18"/>
                                            </p:txEl>
                                          </p:spTgt>
                                        </p:tgtEl>
                                        <p:attrNameLst>
                                          <p:attrName>style.visibility</p:attrName>
                                        </p:attrNameLst>
                                      </p:cBhvr>
                                      <p:to>
                                        <p:strVal val="visible"/>
                                      </p:to>
                                    </p:set>
                                    <p:anim calcmode="lin" valueType="num">
                                      <p:cBhvr>
                                        <p:cTn id="45" dur="500" fill="hold"/>
                                        <p:tgtEl>
                                          <p:spTgt spid="4">
                                            <p:txEl>
                                              <p:pRg st="18" end="18"/>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18" end="18"/>
                                            </p:txEl>
                                          </p:spTgt>
                                        </p:tgtEl>
                                        <p:attrNameLst>
                                          <p:attrName>ppt_h</p:attrName>
                                        </p:attrNameLst>
                                      </p:cBhvr>
                                      <p:tavLst>
                                        <p:tav tm="0">
                                          <p:val>
                                            <p:fltVal val="0"/>
                                          </p:val>
                                        </p:tav>
                                        <p:tav tm="100000">
                                          <p:val>
                                            <p:strVal val="#ppt_h"/>
                                          </p:val>
                                        </p:tav>
                                      </p:tavLst>
                                    </p:anim>
                                    <p:animEffect transition="in" filter="fade">
                                      <p:cBhvr>
                                        <p:cTn id="47"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1F36-4367-47C1-AD84-D64DA98F6B15}"/>
              </a:ext>
            </a:extLst>
          </p:cNvPr>
          <p:cNvSpPr>
            <a:spLocks noGrp="1"/>
          </p:cNvSpPr>
          <p:nvPr>
            <p:ph type="title"/>
          </p:nvPr>
        </p:nvSpPr>
        <p:spPr/>
        <p:txBody>
          <a:bodyPr/>
          <a:lstStyle/>
          <a:p>
            <a:r>
              <a:rPr lang="en-US" b="1" dirty="0">
                <a:solidFill>
                  <a:srgbClr val="0070C0"/>
                </a:solidFill>
              </a:rPr>
              <a:t>Defining the Balk</a:t>
            </a:r>
          </a:p>
        </p:txBody>
      </p:sp>
      <p:sp>
        <p:nvSpPr>
          <p:cNvPr id="3" name="Content Placeholder 2">
            <a:extLst>
              <a:ext uri="{FF2B5EF4-FFF2-40B4-BE49-F238E27FC236}">
                <a16:creationId xmlns:a16="http://schemas.microsoft.com/office/drawing/2014/main" id="{73A40707-8D3C-4A20-A316-A15571A1541F}"/>
              </a:ext>
            </a:extLst>
          </p:cNvPr>
          <p:cNvSpPr>
            <a:spLocks noGrp="1"/>
          </p:cNvSpPr>
          <p:nvPr>
            <p:ph sz="quarter" idx="10"/>
          </p:nvPr>
        </p:nvSpPr>
        <p:spPr>
          <a:xfrm>
            <a:off x="584193" y="1365813"/>
            <a:ext cx="11023613" cy="5185457"/>
          </a:xfrm>
        </p:spPr>
        <p:txBody>
          <a:bodyPr>
            <a:normAutofit fontScale="850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balk is an illegal act committed by the pitcher with a runner(s) on base which entitles each runner to advance one base. Any of the following acts by a pitcher while he is touching the pitcher’s plate is a balk:</a:t>
            </a:r>
          </a:p>
          <a:p>
            <a:pPr marL="342900" marR="0" lvl="0" indent="-342900">
              <a:lnSpc>
                <a:spcPct val="90000"/>
              </a:lnSpc>
              <a:spcBef>
                <a:spcPts val="0"/>
              </a:spcBef>
              <a:spcAft>
                <a:spcPts val="0"/>
              </a:spcAft>
              <a:buFont typeface="+mj-lt"/>
              <a:buAutoNum type="alphaLcPeriod"/>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feinting toward the batter or first base, or any dropping of the ball (even though accidental) and the ball does not cross a foul line</a:t>
            </a:r>
          </a:p>
          <a:p>
            <a:pPr marL="342900" marR="0" lvl="0" indent="-342900">
              <a:lnSpc>
                <a:spcPct val="90000"/>
              </a:lnSpc>
              <a:spcBef>
                <a:spcPts val="0"/>
              </a:spcBef>
              <a:spcAft>
                <a:spcPts val="0"/>
              </a:spcAft>
              <a:buFont typeface="+mj-lt"/>
              <a:buAutoNum type="alphaLcPeriod"/>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failing to step with the non-pivot foot directly toward a base (occupied or unoccupied) when throwing or feinting there in an attempt to put out, or drive back a runner; or throwing or feinting to any unoccupied base when it is not an attempt to put out or drive back a runner; “direction and gain distance”</a:t>
            </a:r>
          </a:p>
          <a:p>
            <a:pPr marL="342900" marR="0" lvl="0" indent="-342900">
              <a:lnSpc>
                <a:spcPct val="90000"/>
              </a:lnSpc>
              <a:spcBef>
                <a:spcPts val="0"/>
              </a:spcBef>
              <a:spcAft>
                <a:spcPts val="0"/>
              </a:spcAft>
              <a:buFont typeface="+mj-lt"/>
              <a:buAutoNum type="alphaLcPeriod"/>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making an illegal pitch from any position</a:t>
            </a:r>
          </a:p>
          <a:p>
            <a:pPr marL="342900" marR="0" lvl="0" indent="-342900">
              <a:lnSpc>
                <a:spcPct val="90000"/>
              </a:lnSpc>
              <a:spcBef>
                <a:spcPts val="0"/>
              </a:spcBef>
              <a:spcAft>
                <a:spcPts val="0"/>
              </a:spcAft>
              <a:buFont typeface="+mj-lt"/>
              <a:buAutoNum type="alphaLcPeriod"/>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failing to pitch to the batter in a continuous motion immediately after any movement of any part of the body such as he habitually uses in his delivery</a:t>
            </a:r>
          </a:p>
          <a:p>
            <a:pPr marL="742950" marR="0" lvl="1" indent="-285750">
              <a:lnSpc>
                <a:spcPct val="90000"/>
              </a:lnSpc>
              <a:spcBef>
                <a:spcPts val="0"/>
              </a:spcBef>
              <a:spcAft>
                <a:spcPts val="0"/>
              </a:spcAft>
              <a:buFont typeface="+mj-lt"/>
              <a:buAutoNum type="arabicPeriod"/>
              <a:tabLst>
                <a:tab pos="228600" algn="l"/>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pitcher, with a runner on base, stops or hesitates in his delivery because the batter steps out of the box (a) with one foot or (b) with both feet, or (c) holds up his hand to request “Time,” it shall not be a balk. In (a) and (c), there is no penalty on either the batter or the pitcher. The umpire shall call “Time” and begin play anew. In (b), call a strike on the batter (violation for not keeping at least one foot in the batter’s box throughout the time at bat). In (a), (b) and (c), if the pitcher legally delivers the ball, call a strike and the ball remains live. Thus, call two strikes on the batter in (b). If the umpire judges the batter’s action to be a deliberate attempt to create a balk, he will eject the player.</a:t>
            </a:r>
          </a:p>
          <a:p>
            <a:pPr marL="342900" marR="0" lvl="0" indent="-342900">
              <a:lnSpc>
                <a:spcPct val="90000"/>
              </a:lnSpc>
              <a:spcBef>
                <a:spcPts val="0"/>
              </a:spcBef>
              <a:spcAft>
                <a:spcPts val="0"/>
              </a:spcAft>
              <a:buFont typeface="+mj-lt"/>
              <a:buAutoNum type="alphaLcPeriod"/>
              <a:tabLst>
                <a:tab pos="228600" algn="l"/>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taking a hand off the ball while in a set position, unless he pitches to the batter, or throws to a base, or he steps toward and feints a throw to second or third base as in (b)</a:t>
            </a:r>
          </a:p>
          <a:p>
            <a:pPr marL="342900" marR="0" lvl="0" indent="-342900">
              <a:lnSpc>
                <a:spcPct val="90000"/>
              </a:lnSpc>
              <a:spcBef>
                <a:spcPts val="0"/>
              </a:spcBef>
              <a:spcAft>
                <a:spcPts val="0"/>
              </a:spcAft>
              <a:buFont typeface="+mj-lt"/>
              <a:buAutoNum type="alphaLcPeriod"/>
              <a:tabLst>
                <a:tab pos="228600" algn="l"/>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failing to pitch to the batter when the entire non-pivot foot passes behind the perpendicular plane of the back edge of the pitcher’s plate, except when feinting or throwing to second base in an attempt to put out a runner</a:t>
            </a:r>
          </a:p>
          <a:p>
            <a:pPr marL="0" marR="0">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900" dirty="0">
                <a:effectLst/>
                <a:latin typeface="Calibri" panose="020F0502020204030204" pitchFamily="34" charset="0"/>
                <a:ea typeface="Calibri" panose="020F0502020204030204" pitchFamily="34" charset="0"/>
                <a:cs typeface="Times New Roman" panose="02020603050405020304" pitchFamily="18" charset="0"/>
              </a:rPr>
              <a:t>It is also a balk if a runner or runners are on base and the pitcher, while he is not touching the pitcher’s plate, makes any movement naturally associated with his pitch, or he places his feet on or astride the pitcher’s plate, or positions himself within approximately five feet of the pitcher’s plate without having the ball.</a:t>
            </a:r>
          </a:p>
          <a:p>
            <a:pPr marR="0" lvl="0">
              <a:lnSpc>
                <a:spcPct val="90000"/>
              </a:lnSpc>
              <a:spcBef>
                <a:spcPts val="0"/>
              </a:spcBef>
              <a:spcAft>
                <a:spcPts val="0"/>
              </a:spcAft>
              <a:tabLst>
                <a:tab pos="228600" algn="l"/>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7349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0A4F-ECC5-45F7-8DCF-486F4A7954B8}"/>
              </a:ext>
            </a:extLst>
          </p:cNvPr>
          <p:cNvSpPr>
            <a:spLocks noGrp="1"/>
          </p:cNvSpPr>
          <p:nvPr>
            <p:ph type="title"/>
          </p:nvPr>
        </p:nvSpPr>
        <p:spPr>
          <a:xfrm>
            <a:off x="521207" y="335560"/>
            <a:ext cx="11072378" cy="1109192"/>
          </a:xfrm>
        </p:spPr>
        <p:txBody>
          <a:bodyPr>
            <a:normAutofit fontScale="90000"/>
          </a:bodyPr>
          <a:lstStyle/>
          <a:p>
            <a:br>
              <a:rPr lang="en-US" dirty="0">
                <a:solidFill>
                  <a:srgbClr val="FF0000"/>
                </a:solidFill>
                <a:latin typeface="Arial" panose="020B0604020202020204" pitchFamily="34" charset="0"/>
              </a:rPr>
            </a:br>
            <a:br>
              <a:rPr lang="en-US" dirty="0">
                <a:solidFill>
                  <a:srgbClr val="FF0000"/>
                </a:solidFill>
                <a:latin typeface="Arial" panose="020B0604020202020204" pitchFamily="34" charset="0"/>
              </a:rPr>
            </a:br>
            <a:br>
              <a:rPr lang="en-US" dirty="0">
                <a:solidFill>
                  <a:srgbClr val="FF0000"/>
                </a:solidFill>
              </a:rPr>
            </a:br>
            <a:br>
              <a:rPr lang="en-US" dirty="0">
                <a:solidFill>
                  <a:srgbClr val="FF0000"/>
                </a:solidFill>
              </a:rPr>
            </a:br>
            <a:r>
              <a:rPr lang="en-US" b="1" dirty="0">
                <a:solidFill>
                  <a:srgbClr val="FF0000"/>
                </a:solidFill>
              </a:rPr>
              <a:t>P</a:t>
            </a:r>
            <a:r>
              <a:rPr lang="en-US" sz="2800" b="1" dirty="0">
                <a:solidFill>
                  <a:srgbClr val="FF0000"/>
                </a:solidFill>
              </a:rPr>
              <a:t>enalty or Award  (Part 2) . . . </a:t>
            </a:r>
            <a:br>
              <a:rPr lang="en-US" dirty="0">
                <a:solidFill>
                  <a:srgbClr val="FF0000"/>
                </a:solidFill>
              </a:rPr>
            </a:br>
            <a:endParaRPr lang="en-US" dirty="0"/>
          </a:p>
        </p:txBody>
      </p:sp>
      <p:graphicFrame>
        <p:nvGraphicFramePr>
          <p:cNvPr id="8" name="Table 8">
            <a:extLst>
              <a:ext uri="{FF2B5EF4-FFF2-40B4-BE49-F238E27FC236}">
                <a16:creationId xmlns:a16="http://schemas.microsoft.com/office/drawing/2014/main" id="{058AE1A3-EFC6-42B3-B1BC-292E0BD41534}"/>
              </a:ext>
            </a:extLst>
          </p:cNvPr>
          <p:cNvGraphicFramePr>
            <a:graphicFrameLocks noGrp="1"/>
          </p:cNvGraphicFramePr>
          <p:nvPr>
            <p:ph sz="quarter" idx="10"/>
            <p:extLst>
              <p:ext uri="{D42A27DB-BD31-4B8C-83A1-F6EECF244321}">
                <p14:modId xmlns:p14="http://schemas.microsoft.com/office/powerpoint/2010/main" val="1206527858"/>
              </p:ext>
            </p:extLst>
          </p:nvPr>
        </p:nvGraphicFramePr>
        <p:xfrm>
          <a:off x="539750" y="1435100"/>
          <a:ext cx="5086540" cy="4953000"/>
        </p:xfrm>
        <a:graphic>
          <a:graphicData uri="http://schemas.openxmlformats.org/drawingml/2006/table">
            <a:tbl>
              <a:tblPr firstRow="1" bandRow="1">
                <a:tableStyleId>{5C22544A-7EE6-4342-B048-85BDC9FD1C3A}</a:tableStyleId>
              </a:tblPr>
              <a:tblGrid>
                <a:gridCol w="2543270">
                  <a:extLst>
                    <a:ext uri="{9D8B030D-6E8A-4147-A177-3AD203B41FA5}">
                      <a16:colId xmlns:a16="http://schemas.microsoft.com/office/drawing/2014/main" val="869838615"/>
                    </a:ext>
                  </a:extLst>
                </a:gridCol>
                <a:gridCol w="2543270">
                  <a:extLst>
                    <a:ext uri="{9D8B030D-6E8A-4147-A177-3AD203B41FA5}">
                      <a16:colId xmlns:a16="http://schemas.microsoft.com/office/drawing/2014/main" val="1908913902"/>
                    </a:ext>
                  </a:extLst>
                </a:gridCol>
              </a:tblGrid>
              <a:tr h="370840">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Number of Bases</a:t>
                      </a:r>
                    </a:p>
                  </a:txBody>
                  <a:tcPr marL="68580" marR="68580" marT="0" marB="0"/>
                </a:tc>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Determined at time of:</a:t>
                      </a:r>
                    </a:p>
                  </a:txBody>
                  <a:tcPr marL="68580" marR="68580" marT="0" marB="0"/>
                </a:tc>
                <a:extLst>
                  <a:ext uri="{0D108BD9-81ED-4DB2-BD59-A6C34878D82A}">
                    <a16:rowId xmlns:a16="http://schemas.microsoft.com/office/drawing/2014/main" val="3478754852"/>
                  </a:ext>
                </a:extLst>
              </a:tr>
              <a:tr h="370840">
                <a:tc>
                  <a:txBody>
                    <a:bodyPr/>
                    <a:lstStyle/>
                    <a:p>
                      <a:pPr marL="0" marR="0">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90000"/>
                        </a:lnSpc>
                        <a:spcBef>
                          <a:spcPts val="3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638984950"/>
                  </a:ext>
                </a:extLst>
              </a:tr>
              <a:tr h="370840">
                <a:tc>
                  <a:txBody>
                    <a:bodyPr/>
                    <a:lstStyle/>
                    <a:p>
                      <a:pPr marL="0" marR="0" algn="ctr">
                        <a:spcBef>
                          <a:spcPts val="0"/>
                        </a:spcBef>
                        <a:spcAft>
                          <a:spcPts val="0"/>
                        </a:spcAft>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Base (runners)</a:t>
                      </a:r>
                    </a:p>
                  </a:txBody>
                  <a:tcPr marL="68580" marR="68580" marT="0" marB="0"/>
                </a:tc>
                <a:tc>
                  <a:txBody>
                    <a:bodyPr/>
                    <a:lstStyle/>
                    <a:p>
                      <a:pPr marL="0" marR="0" algn="ctr">
                        <a:lnSpc>
                          <a:spcPct val="90000"/>
                        </a:lnSpc>
                        <a:spcBef>
                          <a:spcPts val="3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79858730"/>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Balk</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Infraction</a:t>
                      </a:r>
                    </a:p>
                  </a:txBody>
                  <a:tcPr marL="68580" marR="68580" marT="0" marB="0"/>
                </a:tc>
                <a:extLst>
                  <a:ext uri="{0D108BD9-81ED-4DB2-BD59-A6C34878D82A}">
                    <a16:rowId xmlns:a16="http://schemas.microsoft.com/office/drawing/2014/main" val="4238651630"/>
                  </a:ext>
                </a:extLst>
              </a:tr>
              <a:tr h="370840">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Throw or pitch from pitcher’s plate thrown out of play</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Pitch/Throw</a:t>
                      </a:r>
                    </a:p>
                  </a:txBody>
                  <a:tcPr marL="68580" marR="68580" marT="0" marB="0"/>
                </a:tc>
                <a:extLst>
                  <a:ext uri="{0D108BD9-81ED-4DB2-BD59-A6C34878D82A}">
                    <a16:rowId xmlns:a16="http://schemas.microsoft.com/office/drawing/2014/main" val="3968804423"/>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Throw from pitcher’s plate goes out of play</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Throw</a:t>
                      </a:r>
                    </a:p>
                  </a:txBody>
                  <a:tcPr marL="68580" marR="68580" marT="0" marB="0"/>
                </a:tc>
                <a:extLst>
                  <a:ext uri="{0D108BD9-81ED-4DB2-BD59-A6C34878D82A}">
                    <a16:rowId xmlns:a16="http://schemas.microsoft.com/office/drawing/2014/main" val="529841534"/>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Unintentional catch and carry (i.e., fielder steps or falls with both feet from field of play)</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695167760"/>
                  </a:ext>
                </a:extLst>
              </a:tr>
              <a:tr h="370840">
                <a:tc>
                  <a:txBody>
                    <a:bodyPr/>
                    <a:lstStyle/>
                    <a:p>
                      <a:pPr marL="0" marR="0">
                        <a:lnSpc>
                          <a:spcPct val="90000"/>
                        </a:lnSpc>
                        <a:spcBef>
                          <a:spcPts val="3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Number of Bases</a:t>
                      </a:r>
                    </a:p>
                  </a:txBody>
                  <a:tcPr marL="68580" marR="68580" marT="0" marB="0"/>
                </a:tc>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Determined at time of:</a:t>
                      </a:r>
                    </a:p>
                  </a:txBody>
                  <a:tcPr marL="68580" marR="68580" marT="0" marB="0"/>
                </a:tc>
                <a:extLst>
                  <a:ext uri="{0D108BD9-81ED-4DB2-BD59-A6C34878D82A}">
                    <a16:rowId xmlns:a16="http://schemas.microsoft.com/office/drawing/2014/main" val="3766328431"/>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*Catcher obstruction (if attempting to advance, i.e., stealing)</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 – Delayed Dead Ball</a:t>
                      </a:r>
                    </a:p>
                  </a:txBody>
                  <a:tcPr marL="68580" marR="68580" marT="0" marB="0"/>
                </a:tc>
                <a:extLst>
                  <a:ext uri="{0D108BD9-81ED-4DB2-BD59-A6C34878D82A}">
                    <a16:rowId xmlns:a16="http://schemas.microsoft.com/office/drawing/2014/main" val="732583945"/>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Forced (because batter is awarded 1st base)</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247713731"/>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Pitch strikes runner (except when pitch is a strike for third out)</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978732130"/>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Pitch lodges in defensive player’s or umpire’s uniform or equipment</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54382694"/>
                  </a:ext>
                </a:extLst>
              </a:tr>
              <a:tr h="370840">
                <a:tc>
                  <a:txBody>
                    <a:bodyPr/>
                    <a:lstStyle/>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858273"/>
                  </a:ext>
                </a:extLst>
              </a:tr>
            </a:tbl>
          </a:graphicData>
        </a:graphic>
      </p:graphicFrame>
      <p:graphicFrame>
        <p:nvGraphicFramePr>
          <p:cNvPr id="9" name="Table 8">
            <a:extLst>
              <a:ext uri="{FF2B5EF4-FFF2-40B4-BE49-F238E27FC236}">
                <a16:creationId xmlns:a16="http://schemas.microsoft.com/office/drawing/2014/main" id="{3DA9CB70-41EA-477A-B377-8B3D2A08AEC0}"/>
              </a:ext>
            </a:extLst>
          </p:cNvPr>
          <p:cNvGraphicFramePr>
            <a:graphicFrameLocks/>
          </p:cNvGraphicFramePr>
          <p:nvPr>
            <p:extLst>
              <p:ext uri="{D42A27DB-BD31-4B8C-83A1-F6EECF244321}">
                <p14:modId xmlns:p14="http://schemas.microsoft.com/office/powerpoint/2010/main" val="528693178"/>
              </p:ext>
            </p:extLst>
          </p:nvPr>
        </p:nvGraphicFramePr>
        <p:xfrm>
          <a:off x="6096001" y="1444752"/>
          <a:ext cx="5281172" cy="5003543"/>
        </p:xfrm>
        <a:graphic>
          <a:graphicData uri="http://schemas.openxmlformats.org/drawingml/2006/table">
            <a:tbl>
              <a:tblPr firstRow="1" bandRow="1">
                <a:tableStyleId>{5C22544A-7EE6-4342-B048-85BDC9FD1C3A}</a:tableStyleId>
              </a:tblPr>
              <a:tblGrid>
                <a:gridCol w="2626190">
                  <a:extLst>
                    <a:ext uri="{9D8B030D-6E8A-4147-A177-3AD203B41FA5}">
                      <a16:colId xmlns:a16="http://schemas.microsoft.com/office/drawing/2014/main" val="869838615"/>
                    </a:ext>
                  </a:extLst>
                </a:gridCol>
                <a:gridCol w="2654982">
                  <a:extLst>
                    <a:ext uri="{9D8B030D-6E8A-4147-A177-3AD203B41FA5}">
                      <a16:colId xmlns:a16="http://schemas.microsoft.com/office/drawing/2014/main" val="1908913902"/>
                    </a:ext>
                  </a:extLst>
                </a:gridCol>
              </a:tblGrid>
              <a:tr h="370840">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Number of Bases</a:t>
                      </a:r>
                    </a:p>
                  </a:txBody>
                  <a:tcPr marL="68580" marR="68580" marT="0" marB="0"/>
                </a:tc>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Determined at time of:</a:t>
                      </a:r>
                    </a:p>
                  </a:txBody>
                  <a:tcPr marL="68580" marR="68580" marT="0" marB="0"/>
                </a:tc>
                <a:extLst>
                  <a:ext uri="{0D108BD9-81ED-4DB2-BD59-A6C34878D82A}">
                    <a16:rowId xmlns:a16="http://schemas.microsoft.com/office/drawing/2014/main" val="3478754852"/>
                  </a:ext>
                </a:extLst>
              </a:tr>
              <a:tr h="420832">
                <a:tc>
                  <a:txBody>
                    <a:bodyPr/>
                    <a:lstStyle/>
                    <a:p>
                      <a:pPr marL="0" marR="0">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90000"/>
                        </a:lnSpc>
                        <a:spcBef>
                          <a:spcPts val="3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638984950"/>
                  </a:ext>
                </a:extLst>
              </a:tr>
              <a:tr h="370840">
                <a:tc>
                  <a:txBody>
                    <a:bodyPr/>
                    <a:lstStyle/>
                    <a:p>
                      <a:pPr marL="0" marR="0" algn="ctr">
                        <a:spcBef>
                          <a:spcPts val="0"/>
                        </a:spcBef>
                        <a:spcAft>
                          <a:spcPts val="0"/>
                        </a:spcAft>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Base (batters)</a:t>
                      </a:r>
                    </a:p>
                  </a:txBody>
                  <a:tcPr marL="68580" marR="68580" marT="0" marB="0"/>
                </a:tc>
                <a:tc>
                  <a:txBody>
                    <a:bodyPr/>
                    <a:lstStyle/>
                    <a:p>
                      <a:pPr marL="0" marR="0" algn="ctr">
                        <a:lnSpc>
                          <a:spcPct val="90000"/>
                        </a:lnSpc>
                        <a:spcBef>
                          <a:spcPts val="3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79858730"/>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Walk</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4238651630"/>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Pitch thrown out of play on ball four</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968804423"/>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*Defense obstructs batter</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Pitch – Delayed Dead Ball</a:t>
                      </a:r>
                    </a:p>
                  </a:txBody>
                  <a:tcPr marL="68580" marR="68580" marT="0" marB="0"/>
                </a:tc>
                <a:extLst>
                  <a:ext uri="{0D108BD9-81ED-4DB2-BD59-A6C34878D82A}">
                    <a16:rowId xmlns:a16="http://schemas.microsoft.com/office/drawing/2014/main" val="529841534"/>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Hit by pitch (except when he permits the ball to touch him, or pitch is a strike)</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695167760"/>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Runner interference (unintentional)</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766328431"/>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Umpire interference (hit by batted ball)</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732583945"/>
                  </a:ext>
                </a:extLst>
              </a:tr>
              <a:tr h="370840">
                <a:tc>
                  <a:txBody>
                    <a:bodyPr/>
                    <a:lstStyle/>
                    <a:p>
                      <a:pPr marL="0" marR="0" algn="ctr">
                        <a:spcBef>
                          <a:spcPts val="0"/>
                        </a:spcBef>
                        <a:spcAft>
                          <a:spcPts val="0"/>
                        </a:spcAft>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Two Bases (batters &amp; runners)</a:t>
                      </a:r>
                    </a:p>
                  </a:txBody>
                  <a:tcPr marL="68580" marR="68580" marT="0" marB="0"/>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13731"/>
                  </a:ext>
                </a:extLst>
              </a:tr>
              <a:tr h="371391">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Fair batted ball bounces over, through, goes under, lodges in, or under fence</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978732130"/>
                  </a:ext>
                </a:extLst>
              </a:tr>
              <a:tr h="370840">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#Fair batted ball or thrown ball lodges in defensive player’s or umpire’s uniform or equipment (except ball lodged in glove)</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54382694"/>
                  </a:ext>
                </a:extLst>
              </a:tr>
              <a:tr h="370840">
                <a:tc>
                  <a:txBody>
                    <a:bodyPr/>
                    <a:lstStyle/>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858273"/>
                  </a:ext>
                </a:extLst>
              </a:tr>
            </a:tbl>
          </a:graphicData>
        </a:graphic>
      </p:graphicFrame>
    </p:spTree>
    <p:extLst>
      <p:ext uri="{BB962C8B-B14F-4D97-AF65-F5344CB8AC3E}">
        <p14:creationId xmlns:p14="http://schemas.microsoft.com/office/powerpoint/2010/main" val="13555873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0A4F-ECC5-45F7-8DCF-486F4A7954B8}"/>
              </a:ext>
            </a:extLst>
          </p:cNvPr>
          <p:cNvSpPr>
            <a:spLocks noGrp="1"/>
          </p:cNvSpPr>
          <p:nvPr>
            <p:ph type="title"/>
          </p:nvPr>
        </p:nvSpPr>
        <p:spPr>
          <a:xfrm>
            <a:off x="521207" y="335560"/>
            <a:ext cx="11072378" cy="1109192"/>
          </a:xfrm>
        </p:spPr>
        <p:txBody>
          <a:bodyPr>
            <a:normAutofit fontScale="90000"/>
          </a:bodyPr>
          <a:lstStyle/>
          <a:p>
            <a:br>
              <a:rPr lang="en-US" dirty="0">
                <a:solidFill>
                  <a:srgbClr val="FF0000"/>
                </a:solidFill>
                <a:latin typeface="Arial" panose="020B0604020202020204" pitchFamily="34" charset="0"/>
              </a:rPr>
            </a:br>
            <a:br>
              <a:rPr lang="en-US" dirty="0">
                <a:solidFill>
                  <a:srgbClr val="FF0000"/>
                </a:solidFill>
                <a:latin typeface="Arial" panose="020B0604020202020204" pitchFamily="34" charset="0"/>
              </a:rPr>
            </a:br>
            <a:br>
              <a:rPr lang="en-US" dirty="0">
                <a:solidFill>
                  <a:srgbClr val="FF0000"/>
                </a:solidFill>
              </a:rPr>
            </a:br>
            <a:br>
              <a:rPr lang="en-US" dirty="0">
                <a:solidFill>
                  <a:srgbClr val="FF0000"/>
                </a:solidFill>
              </a:rPr>
            </a:br>
            <a:r>
              <a:rPr lang="en-US" b="1" dirty="0">
                <a:solidFill>
                  <a:srgbClr val="FF0000"/>
                </a:solidFill>
              </a:rPr>
              <a:t>P</a:t>
            </a:r>
            <a:r>
              <a:rPr lang="en-US" sz="2800" b="1" dirty="0">
                <a:solidFill>
                  <a:srgbClr val="FF0000"/>
                </a:solidFill>
              </a:rPr>
              <a:t>enalty or Award  (Part 2) . . . </a:t>
            </a:r>
            <a:br>
              <a:rPr lang="en-US" dirty="0">
                <a:solidFill>
                  <a:srgbClr val="FF0000"/>
                </a:solidFill>
              </a:rPr>
            </a:br>
            <a:endParaRPr lang="en-US" dirty="0"/>
          </a:p>
        </p:txBody>
      </p:sp>
      <p:graphicFrame>
        <p:nvGraphicFramePr>
          <p:cNvPr id="8" name="Table 8">
            <a:extLst>
              <a:ext uri="{FF2B5EF4-FFF2-40B4-BE49-F238E27FC236}">
                <a16:creationId xmlns:a16="http://schemas.microsoft.com/office/drawing/2014/main" id="{058AE1A3-EFC6-42B3-B1BC-292E0BD41534}"/>
              </a:ext>
            </a:extLst>
          </p:cNvPr>
          <p:cNvGraphicFramePr>
            <a:graphicFrameLocks noGrp="1"/>
          </p:cNvGraphicFramePr>
          <p:nvPr>
            <p:ph sz="quarter" idx="10"/>
            <p:extLst>
              <p:ext uri="{D42A27DB-BD31-4B8C-83A1-F6EECF244321}">
                <p14:modId xmlns:p14="http://schemas.microsoft.com/office/powerpoint/2010/main" val="988038620"/>
              </p:ext>
            </p:extLst>
          </p:nvPr>
        </p:nvGraphicFramePr>
        <p:xfrm>
          <a:off x="539750" y="1355076"/>
          <a:ext cx="5086540" cy="5934684"/>
        </p:xfrm>
        <a:graphic>
          <a:graphicData uri="http://schemas.openxmlformats.org/drawingml/2006/table">
            <a:tbl>
              <a:tblPr firstRow="1" bandRow="1">
                <a:tableStyleId>{5C22544A-7EE6-4342-B048-85BDC9FD1C3A}</a:tableStyleId>
              </a:tblPr>
              <a:tblGrid>
                <a:gridCol w="2543270">
                  <a:extLst>
                    <a:ext uri="{9D8B030D-6E8A-4147-A177-3AD203B41FA5}">
                      <a16:colId xmlns:a16="http://schemas.microsoft.com/office/drawing/2014/main" val="869838615"/>
                    </a:ext>
                  </a:extLst>
                </a:gridCol>
                <a:gridCol w="2543270">
                  <a:extLst>
                    <a:ext uri="{9D8B030D-6E8A-4147-A177-3AD203B41FA5}">
                      <a16:colId xmlns:a16="http://schemas.microsoft.com/office/drawing/2014/main" val="1908913902"/>
                    </a:ext>
                  </a:extLst>
                </a:gridCol>
              </a:tblGrid>
              <a:tr h="376021">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Number of Bases</a:t>
                      </a:r>
                    </a:p>
                  </a:txBody>
                  <a:tcPr marL="68580" marR="68580" marT="0" marB="0"/>
                </a:tc>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Determined at time of:</a:t>
                      </a:r>
                    </a:p>
                  </a:txBody>
                  <a:tcPr marL="68580" marR="68580" marT="0" marB="0"/>
                </a:tc>
                <a:extLst>
                  <a:ext uri="{0D108BD9-81ED-4DB2-BD59-A6C34878D82A}">
                    <a16:rowId xmlns:a16="http://schemas.microsoft.com/office/drawing/2014/main" val="3478754852"/>
                  </a:ext>
                </a:extLst>
              </a:tr>
              <a:tr h="376021">
                <a:tc>
                  <a: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Two Bases (batters &amp; runners cont.)</a:t>
                      </a:r>
                    </a:p>
                    <a:p>
                      <a:pPr marL="0" marR="0">
                        <a:lnSpc>
                          <a:spcPct val="90000"/>
                        </a:lnSpc>
                        <a:spcBef>
                          <a:spcPts val="30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90000"/>
                        </a:lnSpc>
                        <a:spcBef>
                          <a:spcPts val="3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638984950"/>
                  </a:ext>
                </a:extLst>
              </a:tr>
              <a:tr h="376021">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*#Live thrown ball or pitch touched by illegal glove or mitt</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Infraction (Delayed Dead Ball)</a:t>
                      </a:r>
                    </a:p>
                  </a:txBody>
                  <a:tcPr marL="68580" marR="68580" marT="0" marB="0"/>
                </a:tc>
                <a:extLst>
                  <a:ext uri="{0D108BD9-81ED-4DB2-BD59-A6C34878D82A}">
                    <a16:rowId xmlns:a16="http://schemas.microsoft.com/office/drawing/2014/main" val="1079858730"/>
                  </a:ext>
                </a:extLst>
              </a:tr>
              <a:tr h="509947">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*#Live thrown ball or pitch touched by detached player equipment which is thrown, tossed, kicked or held by fielder</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Infraction (Delayed Dead Ball)</a:t>
                      </a:r>
                    </a:p>
                  </a:txBody>
                  <a:tcPr marL="68580" marR="68580" marT="0" marB="0"/>
                </a:tc>
                <a:extLst>
                  <a:ext uri="{0D108BD9-81ED-4DB2-BD59-A6C34878D82A}">
                    <a16:rowId xmlns:a16="http://schemas.microsoft.com/office/drawing/2014/main" val="4238651630"/>
                  </a:ext>
                </a:extLst>
              </a:tr>
              <a:tr h="376021">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First throw by infielder and ball goes out of play or lodged in or under fence</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968804423"/>
                  </a:ext>
                </a:extLst>
              </a:tr>
              <a:tr h="762251">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For any subsequent play by an infielder or for any throw by an outfielder and ball goes out of play or lodges in or under fence.</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Throw</a:t>
                      </a:r>
                    </a:p>
                  </a:txBody>
                  <a:tcPr marL="68580" marR="68580" marT="0" marB="0"/>
                </a:tc>
                <a:extLst>
                  <a:ext uri="{0D108BD9-81ED-4DB2-BD59-A6C34878D82A}">
                    <a16:rowId xmlns:a16="http://schemas.microsoft.com/office/drawing/2014/main" val="529841534"/>
                  </a:ext>
                </a:extLst>
              </a:tr>
              <a:tr h="47146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Intentional catch and carry (runners only)</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695167760"/>
                  </a:ext>
                </a:extLst>
              </a:tr>
              <a:tr h="376021">
                <a:tc>
                  <a: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Three Bases (batters &amp; runners cont.)</a:t>
                      </a:r>
                    </a:p>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6328431"/>
                  </a:ext>
                </a:extLst>
              </a:tr>
              <a:tr h="67992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Fair batted ball (or over foul ground which might become fair) contacted with detached player equipment or illegal glove/mitt</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Infraction (Delayed Dead Ball)</a:t>
                      </a:r>
                    </a:p>
                  </a:txBody>
                  <a:tcPr marL="68580" marR="68580" marT="0" marB="0"/>
                </a:tc>
                <a:extLst>
                  <a:ext uri="{0D108BD9-81ED-4DB2-BD59-A6C34878D82A}">
                    <a16:rowId xmlns:a16="http://schemas.microsoft.com/office/drawing/2014/main" val="732583945"/>
                  </a:ext>
                </a:extLst>
              </a:tr>
              <a:tr h="376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Four Bases (batters &amp; runners cont.)</a:t>
                      </a:r>
                    </a:p>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13731"/>
                  </a:ext>
                </a:extLst>
              </a:tr>
              <a:tr h="376021">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Fair batted ball over fence in flight or prevented by spectator or player’s detached equipment</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978732130"/>
                  </a:ext>
                </a:extLst>
              </a:tr>
              <a:tr h="376021">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Fair batted ball hits foul pole above fence in flight</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a:t>
                      </a:r>
                    </a:p>
                  </a:txBody>
                  <a:tcPr marL="68580" marR="68580" marT="0" marB="0"/>
                </a:tc>
                <a:extLst>
                  <a:ext uri="{0D108BD9-81ED-4DB2-BD59-A6C34878D82A}">
                    <a16:rowId xmlns:a16="http://schemas.microsoft.com/office/drawing/2014/main" val="354382694"/>
                  </a:ext>
                </a:extLst>
              </a:tr>
              <a:tr h="376021">
                <a:tc>
                  <a:txBody>
                    <a:bodyPr/>
                    <a:lstStyle/>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858273"/>
                  </a:ext>
                </a:extLst>
              </a:tr>
            </a:tbl>
          </a:graphicData>
        </a:graphic>
      </p:graphicFrame>
      <p:graphicFrame>
        <p:nvGraphicFramePr>
          <p:cNvPr id="9" name="Table 8">
            <a:extLst>
              <a:ext uri="{FF2B5EF4-FFF2-40B4-BE49-F238E27FC236}">
                <a16:creationId xmlns:a16="http://schemas.microsoft.com/office/drawing/2014/main" id="{3DA9CB70-41EA-477A-B377-8B3D2A08AEC0}"/>
              </a:ext>
            </a:extLst>
          </p:cNvPr>
          <p:cNvGraphicFramePr>
            <a:graphicFrameLocks/>
          </p:cNvGraphicFramePr>
          <p:nvPr>
            <p:extLst>
              <p:ext uri="{D42A27DB-BD31-4B8C-83A1-F6EECF244321}">
                <p14:modId xmlns:p14="http://schemas.microsoft.com/office/powerpoint/2010/main" val="4239003217"/>
              </p:ext>
            </p:extLst>
          </p:nvPr>
        </p:nvGraphicFramePr>
        <p:xfrm>
          <a:off x="6096001" y="1355076"/>
          <a:ext cx="5281172" cy="6140077"/>
        </p:xfrm>
        <a:graphic>
          <a:graphicData uri="http://schemas.openxmlformats.org/drawingml/2006/table">
            <a:tbl>
              <a:tblPr firstRow="1" bandRow="1">
                <a:tableStyleId>{5C22544A-7EE6-4342-B048-85BDC9FD1C3A}</a:tableStyleId>
              </a:tblPr>
              <a:tblGrid>
                <a:gridCol w="2626190">
                  <a:extLst>
                    <a:ext uri="{9D8B030D-6E8A-4147-A177-3AD203B41FA5}">
                      <a16:colId xmlns:a16="http://schemas.microsoft.com/office/drawing/2014/main" val="869838615"/>
                    </a:ext>
                  </a:extLst>
                </a:gridCol>
                <a:gridCol w="2654982">
                  <a:extLst>
                    <a:ext uri="{9D8B030D-6E8A-4147-A177-3AD203B41FA5}">
                      <a16:colId xmlns:a16="http://schemas.microsoft.com/office/drawing/2014/main" val="1908913902"/>
                    </a:ext>
                  </a:extLst>
                </a:gridCol>
              </a:tblGrid>
              <a:tr h="377486">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Number of Bases</a:t>
                      </a:r>
                    </a:p>
                  </a:txBody>
                  <a:tcPr marL="68580" marR="68580" marT="0" marB="0"/>
                </a:tc>
                <a:tc>
                  <a:txBody>
                    <a:bodyPr/>
                    <a:lstStyle/>
                    <a:p>
                      <a:pPr marL="0" marR="0" algn="ctr">
                        <a:lnSpc>
                          <a:spcPct val="90000"/>
                        </a:lnSpc>
                        <a:spcBef>
                          <a:spcPts val="3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Determined at time of:</a:t>
                      </a:r>
                    </a:p>
                  </a:txBody>
                  <a:tcPr marL="68580" marR="68580" marT="0" marB="0"/>
                </a:tc>
                <a:extLst>
                  <a:ext uri="{0D108BD9-81ED-4DB2-BD59-A6C34878D82A}">
                    <a16:rowId xmlns:a16="http://schemas.microsoft.com/office/drawing/2014/main" val="3478754852"/>
                  </a:ext>
                </a:extLst>
              </a:tr>
              <a:tr h="428374">
                <a:tc>
                  <a:txBody>
                    <a:bodyPr/>
                    <a:lstStyle/>
                    <a:p>
                      <a:pPr marL="0" marR="0" algn="ctr">
                        <a:spcBef>
                          <a:spcPts val="0"/>
                        </a:spcBef>
                        <a:spcAft>
                          <a:spcPts val="0"/>
                        </a:spcAft>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Umpires’ Judgment</a:t>
                      </a:r>
                    </a:p>
                  </a:txBody>
                  <a:tcPr marL="68580" marR="68580" marT="0" marB="0"/>
                </a:tc>
                <a:tc>
                  <a:txBody>
                    <a:bodyPr/>
                    <a:lstStyle/>
                    <a:p>
                      <a:pPr marL="0" marR="0">
                        <a:lnSpc>
                          <a:spcPct val="90000"/>
                        </a:lnSpc>
                        <a:spcBef>
                          <a:spcPts val="3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638984950"/>
                  </a:ext>
                </a:extLst>
              </a:tr>
              <a:tr h="377486">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Spectator interference</a:t>
                      </a:r>
                    </a:p>
                  </a:txBody>
                  <a:tcPr marL="68580" marR="68580" marT="0" marB="0"/>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Infraction</a:t>
                      </a:r>
                    </a:p>
                  </a:txBody>
                  <a:tcPr marL="68580" marR="68580" marT="0" marB="0"/>
                </a:tc>
                <a:extLst>
                  <a:ext uri="{0D108BD9-81ED-4DB2-BD59-A6C34878D82A}">
                    <a16:rowId xmlns:a16="http://schemas.microsoft.com/office/drawing/2014/main" val="1079858730"/>
                  </a:ext>
                </a:extLst>
              </a:tr>
              <a:tr h="375077">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*Runner(s) obstruction (minimum of one base). If obstructed runner and all other runners hindered by the obstruction do not reach bases they otherwise would have reached, award runner or runners such bases.</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Infraction (Delayed Dead Ball)</a:t>
                      </a:r>
                    </a:p>
                  </a:txBody>
                  <a:tcPr marL="68580" marR="68580" marT="0" marB="0"/>
                </a:tc>
                <a:extLst>
                  <a:ext uri="{0D108BD9-81ED-4DB2-BD59-A6C34878D82A}">
                    <a16:rowId xmlns:a16="http://schemas.microsoft.com/office/drawing/2014/main" val="4238651630"/>
                  </a:ext>
                </a:extLst>
              </a:tr>
              <a:tr h="377486">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Defensive malicious contact</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Infraction</a:t>
                      </a:r>
                    </a:p>
                  </a:txBody>
                  <a:tcPr marL="68580" marR="68580" marT="0" marB="0"/>
                </a:tc>
                <a:extLst>
                  <a:ext uri="{0D108BD9-81ED-4DB2-BD59-A6C34878D82A}">
                    <a16:rowId xmlns:a16="http://schemas.microsoft.com/office/drawing/2014/main" val="3968804423"/>
                  </a:ext>
                </a:extLst>
              </a:tr>
              <a:tr h="377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NOTES:</a:t>
                      </a:r>
                    </a:p>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9841534"/>
                  </a:ext>
                </a:extLst>
              </a:tr>
              <a:tr h="377486">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Award only if not ignoring infraction (i.e., batter and all runners attempting to steal or who are forced advance to appropriate bases)</a:t>
                      </a:r>
                    </a:p>
                  </a:txBody>
                  <a:tcPr marL="68580" marR="68580" marT="0" marB="0"/>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Delayed Dead Ball</a:t>
                      </a:r>
                    </a:p>
                  </a:txBody>
                  <a:tcPr marL="68580" marR="68580" marT="0" marB="0"/>
                </a:tc>
                <a:extLst>
                  <a:ext uri="{0D108BD9-81ED-4DB2-BD59-A6C34878D82A}">
                    <a16:rowId xmlns:a16="http://schemas.microsoft.com/office/drawing/2014/main" val="695167760"/>
                  </a:ext>
                </a:extLst>
              </a:tr>
              <a:tr h="377486">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#Only make an award to the batter-runner on a pitch if he has the right to advance to first base.</a:t>
                      </a:r>
                    </a:p>
                  </a:txBody>
                  <a:tcPr marL="68580" marR="68580" marT="0" marB="0"/>
                </a:tc>
                <a:tc>
                  <a:txBody>
                    <a:bodyPr/>
                    <a:lstStyle/>
                    <a:p>
                      <a:pPr marL="0" marR="0">
                        <a:lnSpc>
                          <a:spcPct val="90000"/>
                        </a:lnSpc>
                        <a:spcBef>
                          <a:spcPts val="3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766328431"/>
                  </a:ext>
                </a:extLst>
              </a:tr>
              <a:tr h="377486">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583945"/>
                  </a:ext>
                </a:extLst>
              </a:tr>
              <a:tr h="377486">
                <a:tc>
                  <a:txBody>
                    <a:bodyPr/>
                    <a:lstStyle/>
                    <a:p>
                      <a:pPr marL="0" marR="0" algn="ctr">
                        <a:spcBef>
                          <a:spcPts val="0"/>
                        </a:spcBef>
                        <a:spcAft>
                          <a:spcPts val="0"/>
                        </a:spcAft>
                      </a:pP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13731"/>
                  </a:ext>
                </a:extLst>
              </a:tr>
              <a:tr h="378047">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8732130"/>
                  </a:ext>
                </a:extLst>
              </a:tr>
              <a:tr h="511934">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382694"/>
                  </a:ext>
                </a:extLst>
              </a:tr>
              <a:tr h="377486">
                <a:tc>
                  <a:txBody>
                    <a:bodyPr/>
                    <a:lstStyle/>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90000"/>
                        </a:lnSpc>
                        <a:spcBef>
                          <a:spcPts val="30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858273"/>
                  </a:ext>
                </a:extLst>
              </a:tr>
            </a:tbl>
          </a:graphicData>
        </a:graphic>
      </p:graphicFrame>
    </p:spTree>
    <p:extLst>
      <p:ext uri="{BB962C8B-B14F-4D97-AF65-F5344CB8AC3E}">
        <p14:creationId xmlns:p14="http://schemas.microsoft.com/office/powerpoint/2010/main" val="3577985986"/>
      </p:ext>
    </p:extLst>
  </p:cSld>
  <p:clrMapOvr>
    <a:masterClrMapping/>
  </p:clrMapOvr>
  <p:transition spd="slow">
    <p:push dir="u"/>
  </p:transition>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A0713-A64B-439B-91E9-551CE2BAEA8D}" vid="{FD9CE0B8-0910-4446-AF74-F335AEE71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{824F50E1-88B1-4D05-98CC-7DE1EC35D7A2}tf10001108_win32</Template>
  <TotalTime>585</TotalTime>
  <Words>2597</Words>
  <Application>Microsoft Office PowerPoint</Application>
  <PresentationFormat>Widescreen</PresentationFormat>
  <Paragraphs>164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Segoe UI</vt:lpstr>
      <vt:lpstr>Segoe UI Light</vt:lpstr>
      <vt:lpstr>WelcomeDoc</vt:lpstr>
      <vt:lpstr>PITCHING (Part 2)                  &amp;  PENALTY or AWARD (Part 2)</vt:lpstr>
      <vt:lpstr>Rule 6, Section 2 - Infractions By Pitcher  (Part 2)</vt:lpstr>
      <vt:lpstr>Rule 6, Section 2 - Infractions By Pitcher  (Part 2) Cont.</vt:lpstr>
      <vt:lpstr>Rule 6, Section 2 - Infractions By Pitcher  (Part 2) Cont.</vt:lpstr>
      <vt:lpstr>Toss-up Study Guide Questions and Discussion -</vt:lpstr>
      <vt:lpstr>Defining the Balk</vt:lpstr>
      <vt:lpstr>    Penalty or Award  (Part 2) . . .  </vt:lpstr>
      <vt:lpstr>    Penalty or Award  (Part 2) .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DESIGNATED HITTER</dc:title>
  <dc:creator>michael collins</dc:creator>
  <cp:keywords/>
  <cp:lastModifiedBy>michael collins</cp:lastModifiedBy>
  <cp:revision>11</cp:revision>
  <dcterms:created xsi:type="dcterms:W3CDTF">2021-02-01T23:46:16Z</dcterms:created>
  <dcterms:modified xsi:type="dcterms:W3CDTF">2022-02-23T16:02:47Z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