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handoutMasterIdLst>
    <p:handoutMasterId r:id="rId14"/>
  </p:handoutMasterIdLst>
  <p:sldIdLst>
    <p:sldId id="256" r:id="rId5"/>
    <p:sldId id="271" r:id="rId6"/>
    <p:sldId id="279" r:id="rId7"/>
    <p:sldId id="283" r:id="rId8"/>
    <p:sldId id="290" r:id="rId9"/>
    <p:sldId id="291" r:id="rId10"/>
    <p:sldId id="292"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3"/>
            <p14:sldId id="290"/>
            <p14:sldId id="291"/>
            <p14:sldId id="292"/>
            <p14:sldId id="293"/>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45"/>
    <a:srgbClr val="DD462F"/>
    <a:srgbClr val="D24726"/>
    <a:srgbClr val="404040"/>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5E10B-DA57-4CAE-B85A-A49892916B42}" v="96" dt="2022-01-31T16:42:36.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1" autoAdjust="0"/>
  </p:normalViewPr>
  <p:slideViewPr>
    <p:cSldViewPr snapToGrid="0">
      <p:cViewPr varScale="1">
        <p:scale>
          <a:sx n="103" d="100"/>
          <a:sy n="103" d="100"/>
        </p:scale>
        <p:origin x="77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ollins" userId="ef8701c0e3f5441b" providerId="LiveId" clId="{02FCD085-8BC9-4D1C-890F-8B522FF54A50}"/>
    <pc:docChg chg="custSel modSld">
      <pc:chgData name="michael collins" userId="ef8701c0e3f5441b" providerId="LiveId" clId="{02FCD085-8BC9-4D1C-890F-8B522FF54A50}" dt="2022-01-14T02:09:52.648" v="72" actId="20577"/>
      <pc:docMkLst>
        <pc:docMk/>
      </pc:docMkLst>
      <pc:sldChg chg="modSp">
        <pc:chgData name="michael collins" userId="ef8701c0e3f5441b" providerId="LiveId" clId="{02FCD085-8BC9-4D1C-890F-8B522FF54A50}" dt="2022-01-14T02:03:54.555" v="10" actId="13926"/>
        <pc:sldMkLst>
          <pc:docMk/>
          <pc:sldMk cId="3457616166" sldId="271"/>
        </pc:sldMkLst>
        <pc:spChg chg="mod">
          <ac:chgData name="michael collins" userId="ef8701c0e3f5441b" providerId="LiveId" clId="{02FCD085-8BC9-4D1C-890F-8B522FF54A50}" dt="2022-01-14T02:03:54.555" v="10" actId="13926"/>
          <ac:spMkLst>
            <pc:docMk/>
            <pc:sldMk cId="3457616166" sldId="271"/>
            <ac:spMk id="3" creationId="{640EFFF8-62E0-46A8-9D33-BB230F97E867}"/>
          </ac:spMkLst>
        </pc:spChg>
        <pc:spChg chg="mod">
          <ac:chgData name="michael collins" userId="ef8701c0e3f5441b" providerId="LiveId" clId="{02FCD085-8BC9-4D1C-890F-8B522FF54A50}" dt="2022-01-14T02:02:09.815" v="9" actId="13926"/>
          <ac:spMkLst>
            <pc:docMk/>
            <pc:sldMk cId="3457616166" sldId="271"/>
            <ac:spMk id="38" creationId="{00000000-0000-0000-0000-000000000000}"/>
          </ac:spMkLst>
        </pc:spChg>
      </pc:sldChg>
      <pc:sldChg chg="modSp">
        <pc:chgData name="michael collins" userId="ef8701c0e3f5441b" providerId="LiveId" clId="{02FCD085-8BC9-4D1C-890F-8B522FF54A50}" dt="2022-01-14T02:05:08.041" v="12" actId="115"/>
        <pc:sldMkLst>
          <pc:docMk/>
          <pc:sldMk cId="1107001750" sldId="279"/>
        </pc:sldMkLst>
        <pc:spChg chg="mod">
          <ac:chgData name="michael collins" userId="ef8701c0e3f5441b" providerId="LiveId" clId="{02FCD085-8BC9-4D1C-890F-8B522FF54A50}" dt="2022-01-14T02:05:08.041" v="12" actId="115"/>
          <ac:spMkLst>
            <pc:docMk/>
            <pc:sldMk cId="1107001750" sldId="279"/>
            <ac:spMk id="2" creationId="{BFD496D6-137A-4C34-80DC-05811A9CA30B}"/>
          </ac:spMkLst>
        </pc:spChg>
      </pc:sldChg>
      <pc:sldChg chg="modSp modAnim">
        <pc:chgData name="michael collins" userId="ef8701c0e3f5441b" providerId="LiveId" clId="{02FCD085-8BC9-4D1C-890F-8B522FF54A50}" dt="2022-01-14T02:09:52.648" v="72" actId="20577"/>
        <pc:sldMkLst>
          <pc:docMk/>
          <pc:sldMk cId="1081638443" sldId="290"/>
        </pc:sldMkLst>
        <pc:spChg chg="mod">
          <ac:chgData name="michael collins" userId="ef8701c0e3f5441b" providerId="LiveId" clId="{02FCD085-8BC9-4D1C-890F-8B522FF54A50}" dt="2022-01-14T02:09:52.648" v="72" actId="20577"/>
          <ac:spMkLst>
            <pc:docMk/>
            <pc:sldMk cId="1081638443" sldId="290"/>
            <ac:spMk id="3" creationId="{6817C685-8896-4EBD-86FD-9DC5A222E1C1}"/>
          </ac:spMkLst>
        </pc:spChg>
      </pc:sldChg>
      <pc:sldChg chg="modSp mod modAnim">
        <pc:chgData name="michael collins" userId="ef8701c0e3f5441b" providerId="LiveId" clId="{02FCD085-8BC9-4D1C-890F-8B522FF54A50}" dt="2022-01-14T01:18:34.705" v="3"/>
        <pc:sldMkLst>
          <pc:docMk/>
          <pc:sldMk cId="1355587351" sldId="291"/>
        </pc:sldMkLst>
        <pc:graphicFrameChg chg="modGraphic">
          <ac:chgData name="michael collins" userId="ef8701c0e3f5441b" providerId="LiveId" clId="{02FCD085-8BC9-4D1C-890F-8B522FF54A50}" dt="2022-01-14T01:17:30.302" v="1" actId="14734"/>
          <ac:graphicFrameMkLst>
            <pc:docMk/>
            <pc:sldMk cId="1355587351" sldId="291"/>
            <ac:graphicFrameMk id="4" creationId="{36238088-82E6-4026-A802-36B481D77469}"/>
          </ac:graphicFrameMkLst>
        </pc:graphicFrameChg>
      </pc:sldChg>
      <pc:sldChg chg="modAnim">
        <pc:chgData name="michael collins" userId="ef8701c0e3f5441b" providerId="LiveId" clId="{02FCD085-8BC9-4D1C-890F-8B522FF54A50}" dt="2022-01-14T01:19:26.095" v="6"/>
        <pc:sldMkLst>
          <pc:docMk/>
          <pc:sldMk cId="1924658664" sldId="292"/>
        </pc:sldMkLst>
      </pc:sldChg>
      <pc:sldChg chg="modSp mod modAnim">
        <pc:chgData name="michael collins" userId="ef8701c0e3f5441b" providerId="LiveId" clId="{02FCD085-8BC9-4D1C-890F-8B522FF54A50}" dt="2022-01-14T01:20:14.269" v="8"/>
        <pc:sldMkLst>
          <pc:docMk/>
          <pc:sldMk cId="3726881968" sldId="293"/>
        </pc:sldMkLst>
        <pc:graphicFrameChg chg="modGraphic">
          <ac:chgData name="michael collins" userId="ef8701c0e3f5441b" providerId="LiveId" clId="{02FCD085-8BC9-4D1C-890F-8B522FF54A50}" dt="2022-01-14T01:17:09.020" v="0" actId="207"/>
          <ac:graphicFrameMkLst>
            <pc:docMk/>
            <pc:sldMk cId="3726881968" sldId="293"/>
            <ac:graphicFrameMk id="3" creationId="{6B82F3C6-D2C4-4B19-8500-E4D400B092D4}"/>
          </ac:graphicFrameMkLst>
        </pc:graphicFrameChg>
      </pc:sldChg>
    </pc:docChg>
  </pc:docChgLst>
  <pc:docChgLst>
    <pc:chgData name="Andy Inkeles" userId="fdbd2792b9c530e3" providerId="LiveId" clId="{28F5E10B-DA57-4CAE-B85A-A49892916B42}"/>
    <pc:docChg chg="undo redo custSel modSld">
      <pc:chgData name="Andy Inkeles" userId="fdbd2792b9c530e3" providerId="LiveId" clId="{28F5E10B-DA57-4CAE-B85A-A49892916B42}" dt="2022-01-31T16:42:36.790" v="301"/>
      <pc:docMkLst>
        <pc:docMk/>
      </pc:docMkLst>
      <pc:sldChg chg="modTransition">
        <pc:chgData name="Andy Inkeles" userId="fdbd2792b9c530e3" providerId="LiveId" clId="{28F5E10B-DA57-4CAE-B85A-A49892916B42}" dt="2022-01-31T16:42:36.790" v="301"/>
        <pc:sldMkLst>
          <pc:docMk/>
          <pc:sldMk cId="2471807738" sldId="256"/>
        </pc:sldMkLst>
      </pc:sldChg>
      <pc:sldChg chg="modSp mod modTransition modAnim">
        <pc:chgData name="Andy Inkeles" userId="fdbd2792b9c530e3" providerId="LiveId" clId="{28F5E10B-DA57-4CAE-B85A-A49892916B42}" dt="2022-01-31T16:42:36.790" v="301"/>
        <pc:sldMkLst>
          <pc:docMk/>
          <pc:sldMk cId="3457616166" sldId="271"/>
        </pc:sldMkLst>
        <pc:spChg chg="mod">
          <ac:chgData name="Andy Inkeles" userId="fdbd2792b9c530e3" providerId="LiveId" clId="{28F5E10B-DA57-4CAE-B85A-A49892916B42}" dt="2022-01-31T16:26:13.629" v="73" actId="14100"/>
          <ac:spMkLst>
            <pc:docMk/>
            <pc:sldMk cId="3457616166" sldId="271"/>
            <ac:spMk id="3" creationId="{640EFFF8-62E0-46A8-9D33-BB230F97E867}"/>
          </ac:spMkLst>
        </pc:spChg>
        <pc:spChg chg="mod">
          <ac:chgData name="Andy Inkeles" userId="fdbd2792b9c530e3" providerId="LiveId" clId="{28F5E10B-DA57-4CAE-B85A-A49892916B42}" dt="2022-01-31T16:26:13.629" v="73" actId="14100"/>
          <ac:spMkLst>
            <pc:docMk/>
            <pc:sldMk cId="3457616166" sldId="271"/>
            <ac:spMk id="38" creationId="{00000000-0000-0000-0000-000000000000}"/>
          </ac:spMkLst>
        </pc:spChg>
      </pc:sldChg>
      <pc:sldChg chg="modSp mod modTransition modAnim">
        <pc:chgData name="Andy Inkeles" userId="fdbd2792b9c530e3" providerId="LiveId" clId="{28F5E10B-DA57-4CAE-B85A-A49892916B42}" dt="2022-01-31T16:42:36.790" v="301"/>
        <pc:sldMkLst>
          <pc:docMk/>
          <pc:sldMk cId="1107001750" sldId="279"/>
        </pc:sldMkLst>
        <pc:spChg chg="mod">
          <ac:chgData name="Andy Inkeles" userId="fdbd2792b9c530e3" providerId="LiveId" clId="{28F5E10B-DA57-4CAE-B85A-A49892916B42}" dt="2022-01-31T16:26:44.570" v="74" actId="14100"/>
          <ac:spMkLst>
            <pc:docMk/>
            <pc:sldMk cId="1107001750" sldId="279"/>
            <ac:spMk id="2" creationId="{BFD496D6-137A-4C34-80DC-05811A9CA30B}"/>
          </ac:spMkLst>
        </pc:spChg>
      </pc:sldChg>
      <pc:sldChg chg="modSp mod modTransition modAnim">
        <pc:chgData name="Andy Inkeles" userId="fdbd2792b9c530e3" providerId="LiveId" clId="{28F5E10B-DA57-4CAE-B85A-A49892916B42}" dt="2022-01-31T16:42:36.790" v="301"/>
        <pc:sldMkLst>
          <pc:docMk/>
          <pc:sldMk cId="1649218288" sldId="283"/>
        </pc:sldMkLst>
        <pc:spChg chg="mod">
          <ac:chgData name="Andy Inkeles" userId="fdbd2792b9c530e3" providerId="LiveId" clId="{28F5E10B-DA57-4CAE-B85A-A49892916B42}" dt="2022-01-31T16:29:54.043" v="125" actId="14100"/>
          <ac:spMkLst>
            <pc:docMk/>
            <pc:sldMk cId="1649218288" sldId="283"/>
            <ac:spMk id="3" creationId="{AC82FE88-8826-4AD6-91B8-69FB605325F9}"/>
          </ac:spMkLst>
        </pc:spChg>
        <pc:spChg chg="mod">
          <ac:chgData name="Andy Inkeles" userId="fdbd2792b9c530e3" providerId="LiveId" clId="{28F5E10B-DA57-4CAE-B85A-A49892916B42}" dt="2022-01-31T16:29:54.043" v="125" actId="14100"/>
          <ac:spMkLst>
            <pc:docMk/>
            <pc:sldMk cId="1649218288" sldId="283"/>
            <ac:spMk id="4" creationId="{1585789F-9990-4D75-A13D-3C48AE463912}"/>
          </ac:spMkLst>
        </pc:spChg>
      </pc:sldChg>
      <pc:sldChg chg="modSp modTransition modAnim">
        <pc:chgData name="Andy Inkeles" userId="fdbd2792b9c530e3" providerId="LiveId" clId="{28F5E10B-DA57-4CAE-B85A-A49892916B42}" dt="2022-01-31T16:42:36.790" v="301"/>
        <pc:sldMkLst>
          <pc:docMk/>
          <pc:sldMk cId="1081638443" sldId="290"/>
        </pc:sldMkLst>
        <pc:spChg chg="mod">
          <ac:chgData name="Andy Inkeles" userId="fdbd2792b9c530e3" providerId="LiveId" clId="{28F5E10B-DA57-4CAE-B85A-A49892916B42}" dt="2022-01-31T16:30:33.390" v="131" actId="207"/>
          <ac:spMkLst>
            <pc:docMk/>
            <pc:sldMk cId="1081638443" sldId="290"/>
            <ac:spMk id="3" creationId="{6817C685-8896-4EBD-86FD-9DC5A222E1C1}"/>
          </ac:spMkLst>
        </pc:spChg>
      </pc:sldChg>
      <pc:sldChg chg="modSp mod modTransition modAnim">
        <pc:chgData name="Andy Inkeles" userId="fdbd2792b9c530e3" providerId="LiveId" clId="{28F5E10B-DA57-4CAE-B85A-A49892916B42}" dt="2022-01-31T16:42:36.790" v="301"/>
        <pc:sldMkLst>
          <pc:docMk/>
          <pc:sldMk cId="1355587351" sldId="291"/>
        </pc:sldMkLst>
        <pc:graphicFrameChg chg="mod modGraphic">
          <ac:chgData name="Andy Inkeles" userId="fdbd2792b9c530e3" providerId="LiveId" clId="{28F5E10B-DA57-4CAE-B85A-A49892916B42}" dt="2022-01-31T16:38:38.501" v="255" actId="14734"/>
          <ac:graphicFrameMkLst>
            <pc:docMk/>
            <pc:sldMk cId="1355587351" sldId="291"/>
            <ac:graphicFrameMk id="4" creationId="{36238088-82E6-4026-A802-36B481D77469}"/>
          </ac:graphicFrameMkLst>
        </pc:graphicFrameChg>
        <pc:graphicFrameChg chg="mod modGraphic">
          <ac:chgData name="Andy Inkeles" userId="fdbd2792b9c530e3" providerId="LiveId" clId="{28F5E10B-DA57-4CAE-B85A-A49892916B42}" dt="2022-01-31T16:38:42.247" v="256" actId="14734"/>
          <ac:graphicFrameMkLst>
            <pc:docMk/>
            <pc:sldMk cId="1355587351" sldId="291"/>
            <ac:graphicFrameMk id="5" creationId="{5A3FFFAE-3614-47B0-A941-88D22A91BEFA}"/>
          </ac:graphicFrameMkLst>
        </pc:graphicFrameChg>
      </pc:sldChg>
      <pc:sldChg chg="modSp mod modTransition modAnim">
        <pc:chgData name="Andy Inkeles" userId="fdbd2792b9c530e3" providerId="LiveId" clId="{28F5E10B-DA57-4CAE-B85A-A49892916B42}" dt="2022-01-31T16:42:36.790" v="301"/>
        <pc:sldMkLst>
          <pc:docMk/>
          <pc:sldMk cId="1924658664" sldId="292"/>
        </pc:sldMkLst>
        <pc:graphicFrameChg chg="modGraphic">
          <ac:chgData name="Andy Inkeles" userId="fdbd2792b9c530e3" providerId="LiveId" clId="{28F5E10B-DA57-4CAE-B85A-A49892916B42}" dt="2022-01-31T16:39:14.741" v="262"/>
          <ac:graphicFrameMkLst>
            <pc:docMk/>
            <pc:sldMk cId="1924658664" sldId="292"/>
            <ac:graphicFrameMk id="4" creationId="{36238088-82E6-4026-A802-36B481D77469}"/>
          </ac:graphicFrameMkLst>
        </pc:graphicFrameChg>
        <pc:graphicFrameChg chg="mod modGraphic">
          <ac:chgData name="Andy Inkeles" userId="fdbd2792b9c530e3" providerId="LiveId" clId="{28F5E10B-DA57-4CAE-B85A-A49892916B42}" dt="2022-01-31T16:39:10.434" v="260"/>
          <ac:graphicFrameMkLst>
            <pc:docMk/>
            <pc:sldMk cId="1924658664" sldId="292"/>
            <ac:graphicFrameMk id="5" creationId="{5A3FFFAE-3614-47B0-A941-88D22A91BEFA}"/>
          </ac:graphicFrameMkLst>
        </pc:graphicFrameChg>
      </pc:sldChg>
      <pc:sldChg chg="modSp mod modTransition modAnim">
        <pc:chgData name="Andy Inkeles" userId="fdbd2792b9c530e3" providerId="LiveId" clId="{28F5E10B-DA57-4CAE-B85A-A49892916B42}" dt="2022-01-31T16:42:36.790" v="301"/>
        <pc:sldMkLst>
          <pc:docMk/>
          <pc:sldMk cId="3726881968" sldId="293"/>
        </pc:sldMkLst>
        <pc:graphicFrameChg chg="modGraphic">
          <ac:chgData name="Andy Inkeles" userId="fdbd2792b9c530e3" providerId="LiveId" clId="{28F5E10B-DA57-4CAE-B85A-A49892916B42}" dt="2022-01-31T16:41:09.492" v="296" actId="14100"/>
          <ac:graphicFrameMkLst>
            <pc:docMk/>
            <pc:sldMk cId="3726881968" sldId="293"/>
            <ac:graphicFrameMk id="4" creationId="{36238088-82E6-4026-A802-36B481D77469}"/>
          </ac:graphicFrameMkLst>
        </pc:graphicFrameChg>
        <pc:graphicFrameChg chg="mod modGraphic">
          <ac:chgData name="Andy Inkeles" userId="fdbd2792b9c530e3" providerId="LiveId" clId="{28F5E10B-DA57-4CAE-B85A-A49892916B42}" dt="2022-01-31T16:40:46" v="290" actId="179"/>
          <ac:graphicFrameMkLst>
            <pc:docMk/>
            <pc:sldMk cId="3726881968" sldId="293"/>
            <ac:graphicFrameMk id="5" creationId="{5A3FFFAE-3614-47B0-A941-88D22A91BEF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1/31/2022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1/31/2022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1/31/2022</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646406"/>
          </a:xfrm>
        </p:spPr>
        <p:txBody>
          <a:bodyPr anchor="ctr" anchorCtr="0">
            <a:normAutofit/>
          </a:bodyPr>
          <a:lstStyle/>
          <a:p>
            <a:r>
              <a:rPr lang="en-US" sz="4800" b="1" dirty="0">
                <a:solidFill>
                  <a:schemeClr val="bg1"/>
                </a:solidFill>
              </a:rPr>
              <a:t>PITCHING (Part 1) </a:t>
            </a:r>
            <a:br>
              <a:rPr lang="en-US" sz="4800" b="1" dirty="0">
                <a:solidFill>
                  <a:schemeClr val="bg1"/>
                </a:solidFill>
              </a:rPr>
            </a:br>
            <a:r>
              <a:rPr lang="en-US" sz="4800" b="1" dirty="0">
                <a:solidFill>
                  <a:schemeClr val="bg1"/>
                </a:solidFill>
              </a:rPr>
              <a:t>                &amp; </a:t>
            </a:r>
            <a:br>
              <a:rPr lang="en-US" sz="4800" b="1" dirty="0">
                <a:solidFill>
                  <a:schemeClr val="bg1"/>
                </a:solidFill>
              </a:rPr>
            </a:br>
            <a:r>
              <a:rPr lang="en-US" sz="4800" b="1" dirty="0">
                <a:solidFill>
                  <a:schemeClr val="bg1"/>
                </a:solidFill>
              </a:rPr>
              <a:t>PENALTY or AWARD (Part 1)</a:t>
            </a:r>
          </a:p>
        </p:txBody>
      </p:sp>
      <p:sp>
        <p:nvSpPr>
          <p:cNvPr id="3" name="Subtitle 2"/>
          <p:cNvSpPr>
            <a:spLocks noGrp="1"/>
          </p:cNvSpPr>
          <p:nvPr>
            <p:ph type="subTitle" idx="4294967295"/>
          </p:nvPr>
        </p:nvSpPr>
        <p:spPr>
          <a:xfrm>
            <a:off x="838200" y="2995853"/>
            <a:ext cx="9582736" cy="2107991"/>
          </a:xfrm>
        </p:spPr>
        <p:txBody>
          <a:bodyPr>
            <a:normAutofit lnSpcReduction="10000"/>
          </a:bodyPr>
          <a:lstStyle/>
          <a:p>
            <a:pPr marL="0" indent="0">
              <a:buNone/>
            </a:pPr>
            <a:endParaRPr lang="en-US" sz="3600" dirty="0"/>
          </a:p>
          <a:p>
            <a:pPr marL="0" indent="0">
              <a:buNone/>
            </a:pPr>
            <a:r>
              <a:rPr lang="en-US" sz="3600" dirty="0"/>
              <a:t>Rule 6; Section 1: Articles 1-6</a:t>
            </a:r>
          </a:p>
          <a:p>
            <a:pPr marL="0" indent="0">
              <a:buNone/>
            </a:pPr>
            <a:endParaRPr lang="en-US" sz="2400" dirty="0">
              <a:solidFill>
                <a:schemeClr val="bg1"/>
              </a:solidFill>
              <a:latin typeface="+mj-lt"/>
            </a:endParaRPr>
          </a:p>
        </p:txBody>
      </p:sp>
      <p:pic>
        <p:nvPicPr>
          <p:cNvPr id="4" name="Picture 3"/>
          <p:cNvPicPr>
            <a:picLocks noChangeAspect="1"/>
          </p:cNvPicPr>
          <p:nvPr/>
        </p:nvPicPr>
        <p:blipFill>
          <a:blip r:embed="rId3"/>
          <a:srcRect/>
          <a:stretch/>
        </p:blipFill>
        <p:spPr bwMode="invGray">
          <a:xfrm>
            <a:off x="670216" y="5193062"/>
            <a:ext cx="822960" cy="822960"/>
          </a:xfrm>
          <a:prstGeom prst="rect">
            <a:avLst/>
          </a:prstGeom>
        </p:spPr>
      </p:pic>
      <p:sp>
        <p:nvSpPr>
          <p:cNvPr id="5" name="TextBox 4">
            <a:extLst>
              <a:ext uri="{FF2B5EF4-FFF2-40B4-BE49-F238E27FC236}">
                <a16:creationId xmlns:a16="http://schemas.microsoft.com/office/drawing/2014/main" id="{D823FDA8-5B7A-4CBB-A7D9-1694F8E804FD}"/>
              </a:ext>
            </a:extLst>
          </p:cNvPr>
          <p:cNvSpPr txBox="1"/>
          <p:nvPr/>
        </p:nvSpPr>
        <p:spPr>
          <a:xfrm>
            <a:off x="4647500" y="5647804"/>
            <a:ext cx="7357145" cy="2004969"/>
          </a:xfrm>
          <a:prstGeom prst="rect">
            <a:avLst/>
          </a:prstGeom>
          <a:noFill/>
        </p:spPr>
        <p:txBody>
          <a:bodyPr wrap="square" rtlCol="0">
            <a:spAutoFit/>
          </a:bodyPr>
          <a:lstStyle/>
          <a:p>
            <a:endParaRPr lang="en-US" dirty="0"/>
          </a:p>
        </p:txBody>
      </p:sp>
      <p:pic>
        <p:nvPicPr>
          <p:cNvPr id="6" name="Picture 2" descr="Quality at-bats lead El Segundo baseball into second round – Daily Breeze">
            <a:extLst>
              <a:ext uri="{FF2B5EF4-FFF2-40B4-BE49-F238E27FC236}">
                <a16:creationId xmlns:a16="http://schemas.microsoft.com/office/drawing/2014/main" id="{6B1C0A52-ECA5-4900-A2FF-2CFB37F027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6072" y="3513228"/>
            <a:ext cx="3275045" cy="2776333"/>
          </a:xfrm>
          <a:prstGeom prst="rect">
            <a:avLst/>
          </a:prstGeom>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0773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493538" cy="640080"/>
          </a:xfrm>
        </p:spPr>
        <p:txBody>
          <a:bodyPr>
            <a:noAutofit/>
          </a:bodyPr>
          <a:lstStyle/>
          <a:p>
            <a:pPr marL="0" indent="0">
              <a:buNone/>
            </a:pPr>
            <a:r>
              <a:rPr lang="en-US" sz="2800" b="1" dirty="0">
                <a:solidFill>
                  <a:srgbClr val="FF0000"/>
                </a:solidFill>
              </a:rPr>
              <a:t>Rule 6, Section 1 Pitching  (Part 1)</a:t>
            </a:r>
            <a:endParaRPr lang="en-US" sz="2800" dirty="0"/>
          </a:p>
        </p:txBody>
      </p:sp>
      <p:sp>
        <p:nvSpPr>
          <p:cNvPr id="38" name="Content Placeholder 17"/>
          <p:cNvSpPr txBox="1">
            <a:spLocks/>
          </p:cNvSpPr>
          <p:nvPr/>
        </p:nvSpPr>
        <p:spPr>
          <a:xfrm>
            <a:off x="541609" y="1577129"/>
            <a:ext cx="5070626" cy="4663440"/>
          </a:xfrm>
          <a:prstGeom prst="rect">
            <a:avLst/>
          </a:prstGeom>
          <a:ln w="19050">
            <a:solidFill>
              <a:schemeClr val="tx1"/>
            </a:solidFill>
          </a:ln>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90000"/>
              </a:lnSpc>
              <a:spcBef>
                <a:spcPts val="0"/>
              </a:spcBef>
              <a:spcAft>
                <a:spcPts val="0"/>
              </a:spcAft>
              <a:buNone/>
              <a:defRPr/>
            </a:pPr>
            <a:r>
              <a:rPr lang="en-US" sz="1800" b="1" dirty="0">
                <a:solidFill>
                  <a:srgbClr val="0070C0"/>
                </a:solidFill>
              </a:rPr>
              <a:t>ART. 1 . . . </a:t>
            </a:r>
            <a:r>
              <a:rPr lang="en-US" sz="1400" dirty="0"/>
              <a:t>The pitcher shall pitch while facing the batter from either a windup position (Art. 2) or a set position (Art. 3). The position of his feet determine whether he will pitch from the windup or the set position. He shall take his sign from the catcher with his pivot foot in contact with the pitcher’s plate. </a:t>
            </a:r>
            <a:r>
              <a:rPr lang="en-US" sz="1400" dirty="0">
                <a:highlight>
                  <a:srgbClr val="FFFF00"/>
                </a:highlight>
              </a:rPr>
              <a:t>The pitching regulations begin when he intentionally contacts the pitcher’s plate. </a:t>
            </a:r>
            <a:r>
              <a:rPr lang="en-US" sz="1400" dirty="0"/>
              <a:t>Turning the shoulders to check runners while in contact with the pitcher’s plate in the set position is legal. Turning the shoulders after bringing the hands together during or after the stretch is a balk. He shall not make a quick-return pitch in an attempt to catch a batter off balance. The catcher shall have both feet in the catcher’s box at the time of the pitch. If a pitcher is ambidextrous, the umpire shall require the pitcher to face a batter as either a left-handed pitcher or right-handed pitcher, but not both.</a:t>
            </a:r>
          </a:p>
          <a:p>
            <a:pPr marL="0" lvl="0" indent="0">
              <a:lnSpc>
                <a:spcPct val="90000"/>
              </a:lnSpc>
              <a:spcBef>
                <a:spcPts val="0"/>
              </a:spcBef>
              <a:spcAft>
                <a:spcPts val="0"/>
              </a:spcAft>
              <a:buNone/>
              <a:defRPr/>
            </a:pPr>
            <a:endParaRPr lang="en-US" sz="1400" dirty="0"/>
          </a:p>
          <a:p>
            <a:pPr marL="0" lvl="0" indent="0">
              <a:lnSpc>
                <a:spcPct val="90000"/>
              </a:lnSpc>
              <a:spcBef>
                <a:spcPts val="0"/>
              </a:spcBef>
              <a:spcAft>
                <a:spcPts val="0"/>
              </a:spcAft>
              <a:buNone/>
              <a:defRPr/>
            </a:pPr>
            <a:r>
              <a:rPr lang="en-US" sz="1800" b="1" dirty="0">
                <a:solidFill>
                  <a:srgbClr val="0070C0"/>
                </a:solidFill>
              </a:rPr>
              <a:t>ART. 2 . . .</a:t>
            </a:r>
            <a:r>
              <a:rPr lang="en-US" sz="1400" b="1" dirty="0">
                <a:solidFill>
                  <a:srgbClr val="0070C0"/>
                </a:solidFill>
              </a:rPr>
              <a:t> </a:t>
            </a:r>
            <a:r>
              <a:rPr lang="en-US" sz="1400" dirty="0"/>
              <a:t>For the wind-up position, the pitcher is not restricted as to how he shall hold the ball. A pitcher assumes the windup position when his hands are: (a) together in front of the body; (b) both hands are at his side; (c) either hand is in front of the body and the other hand is at his side. The pitcher’s non-pivot foot shall be in any position on or behind a line extending through the front edge of the pitcher’s plate. </a:t>
            </a:r>
            <a:endParaRPr lang="en-US" sz="1400"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640EFFF8-62E0-46A8-9D33-BB230F97E867}"/>
              </a:ext>
            </a:extLst>
          </p:cNvPr>
          <p:cNvSpPr txBox="1"/>
          <p:nvPr/>
        </p:nvSpPr>
        <p:spPr>
          <a:xfrm>
            <a:off x="5831633" y="1577130"/>
            <a:ext cx="5711618" cy="4663440"/>
          </a:xfrm>
          <a:prstGeom prst="rect">
            <a:avLst/>
          </a:prstGeom>
          <a:noFill/>
          <a:ln w="19050">
            <a:solidFill>
              <a:schemeClr val="tx1"/>
            </a:solidFill>
          </a:ln>
        </p:spPr>
        <p:txBody>
          <a:bodyPr wrap="square" rtlCol="0">
            <a:spAutoFit/>
          </a:bodyPr>
          <a:lstStyle/>
          <a:p>
            <a:pPr>
              <a:lnSpc>
                <a:spcPct val="90000"/>
              </a:lnSpc>
            </a:pPr>
            <a:r>
              <a:rPr lang="en-US" b="1" dirty="0">
                <a:solidFill>
                  <a:srgbClr val="0070C0"/>
                </a:solidFill>
              </a:rPr>
              <a:t>ART. 2 Cont. </a:t>
            </a:r>
            <a:r>
              <a:rPr lang="en-US" sz="1200" b="1" dirty="0">
                <a:solidFill>
                  <a:srgbClr val="0070C0"/>
                </a:solidFill>
              </a:rPr>
              <a:t>. . . </a:t>
            </a:r>
            <a:r>
              <a:rPr lang="en-US" sz="1400" dirty="0"/>
              <a:t>He is limited to not more than two pumps or rotations. After he starts his movement to pitch, he must continue the motion without interruption or alteration. With his feet in the wind-up position, the pitcher may only deliver a pitch or step backward off the pitcher’s plate with his pivot foot first. After the pitcher has placed his pivot foot clearly behind the plate, he has the right to change to the set position or throw or feint to a base the same as that of any infielder. During delivery, he may lift his non-pivot foot in a step forward, a step sideways, or in a step backward and a step forward, but he shall not otherwise lift either foot.</a:t>
            </a:r>
            <a:r>
              <a:rPr lang="en-US" sz="1400" b="1" dirty="0">
                <a:solidFill>
                  <a:srgbClr val="0070C0"/>
                </a:solidFill>
              </a:rPr>
              <a:t> </a:t>
            </a:r>
          </a:p>
          <a:p>
            <a:pPr>
              <a:lnSpc>
                <a:spcPct val="90000"/>
              </a:lnSpc>
            </a:pPr>
            <a:endParaRPr lang="en-US" sz="1400" b="1" i="1" dirty="0">
              <a:solidFill>
                <a:srgbClr val="0070C0"/>
              </a:solidFill>
            </a:endParaRPr>
          </a:p>
          <a:p>
            <a:pPr>
              <a:lnSpc>
                <a:spcPct val="90000"/>
              </a:lnSpc>
            </a:pPr>
            <a:r>
              <a:rPr lang="en-US" b="1" dirty="0">
                <a:solidFill>
                  <a:srgbClr val="0070C0"/>
                </a:solidFill>
              </a:rPr>
              <a:t>ART. 3 . . . </a:t>
            </a:r>
            <a:r>
              <a:rPr lang="en-US" sz="1400" dirty="0"/>
              <a:t>For the set position, the pitcher shall have the ball in either his gloved hand or his pitching hand. His pitching hand shall be down at his side or behind his back. Before starting his delivery, he shall stand with his entire non-pivot foot in front of a line extending through the front edge of the pitcher's plate and with his pivot foot in contact with or directly in front of and parallel to the pitcher's plate. He shall go to the set position without interruption and in one continuous motion. </a:t>
            </a:r>
            <a:r>
              <a:rPr lang="en-US" sz="1400" dirty="0">
                <a:highlight>
                  <a:srgbClr val="FFFF00"/>
                </a:highlight>
              </a:rPr>
              <a:t>He shall come to a complete and discernible stop (a change of direction is not considered an acceptable stop) with the ball in both hands in front of the body and his glove at or below his chin. </a:t>
            </a:r>
            <a:r>
              <a:rPr lang="en-US" sz="1400" dirty="0"/>
              <a:t>Natural preliminary motions such as only one stretch may be made. </a:t>
            </a:r>
            <a:endParaRPr lang="en-US" sz="1400" i="1" dirty="0"/>
          </a:p>
        </p:txBody>
      </p:sp>
    </p:spTree>
    <p:extLst>
      <p:ext uri="{BB962C8B-B14F-4D97-AF65-F5344CB8AC3E}">
        <p14:creationId xmlns:p14="http://schemas.microsoft.com/office/powerpoint/2010/main" val="3457616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fade">
                                      <p:cBhvr>
                                        <p:cTn id="7" dur="1000"/>
                                        <p:tgtEl>
                                          <p:spTgt spid="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xEl>
                                              <p:pRg st="2" end="2"/>
                                            </p:txEl>
                                          </p:spTgt>
                                        </p:tgtEl>
                                        <p:attrNameLst>
                                          <p:attrName>style.visibility</p:attrName>
                                        </p:attrNameLst>
                                      </p:cBhvr>
                                      <p:to>
                                        <p:strVal val="visible"/>
                                      </p:to>
                                    </p:set>
                                    <p:animEffect transition="in" filter="fade">
                                      <p:cBhvr>
                                        <p:cTn id="12" dur="1000"/>
                                        <p:tgtEl>
                                          <p:spTgt spid="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292202" cy="640080"/>
          </a:xfrm>
        </p:spPr>
        <p:txBody>
          <a:bodyPr>
            <a:normAutofit/>
          </a:bodyPr>
          <a:lstStyle/>
          <a:p>
            <a:r>
              <a:rPr lang="en-US" sz="2800" b="1" dirty="0">
                <a:solidFill>
                  <a:srgbClr val="FF0000"/>
                </a:solidFill>
              </a:rPr>
              <a:t>Rule 6, Section 1 Pitching  (Part 1)</a:t>
            </a:r>
            <a:endParaRPr lang="en-US"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BFD496D6-137A-4C34-80DC-05811A9CA30B}"/>
              </a:ext>
            </a:extLst>
          </p:cNvPr>
          <p:cNvSpPr txBox="1"/>
          <p:nvPr/>
        </p:nvSpPr>
        <p:spPr>
          <a:xfrm>
            <a:off x="610513" y="1442819"/>
            <a:ext cx="6340793" cy="4800600"/>
          </a:xfrm>
          <a:prstGeom prst="rect">
            <a:avLst/>
          </a:prstGeom>
          <a:noFill/>
          <a:ln w="19050">
            <a:solidFill>
              <a:schemeClr val="tx1"/>
            </a:solidFill>
          </a:ln>
        </p:spPr>
        <p:txBody>
          <a:bodyPr wrap="square" rtlCol="0">
            <a:spAutoFit/>
          </a:bodyPr>
          <a:lstStyle/>
          <a:p>
            <a:pPr>
              <a:lnSpc>
                <a:spcPct val="90000"/>
              </a:lnSpc>
            </a:pPr>
            <a:r>
              <a:rPr lang="en-US" b="1" dirty="0">
                <a:solidFill>
                  <a:schemeClr val="accent1">
                    <a:lumMod val="75000"/>
                  </a:schemeClr>
                </a:solidFill>
              </a:rPr>
              <a:t>ART. 3 Cont. . . . </a:t>
            </a:r>
            <a:r>
              <a:rPr lang="en-US" sz="1400" dirty="0"/>
              <a:t>During these preliminary motions and during the set position until a delivery motion occurs, the pitcher may turn on his pivot foot or lift it in a jump turn to step with the non-pivot foot toward a base while throwing or feinting as outlined in 6-2-4 and 2-28-5, or he may lift his pivot foot in a step backward off the pitcher's plate which must be in or partially within the 24-inch length of the pitcher's plate. In order to change to the wind-up position, he must first step clearly backward off the pitcher's plate with his pivot foot first. After the pitcher has placed his pivot foot on the ground clearly behind the plate, he then has the right to throw or feint to a base the same as that of any other infielder.</a:t>
            </a:r>
          </a:p>
          <a:p>
            <a:endParaRPr lang="en-US" sz="1400" dirty="0"/>
          </a:p>
          <a:p>
            <a:r>
              <a:rPr lang="en-US" b="1" dirty="0">
                <a:solidFill>
                  <a:srgbClr val="FF0000"/>
                </a:solidFill>
              </a:rPr>
              <a:t>Penalty:</a:t>
            </a:r>
            <a:r>
              <a:rPr lang="en-US" sz="1400" dirty="0"/>
              <a:t> </a:t>
            </a:r>
            <a:r>
              <a:rPr lang="en-US" b="1" dirty="0">
                <a:solidFill>
                  <a:srgbClr val="0070C0"/>
                </a:solidFill>
              </a:rPr>
              <a:t>(Arts. 1, 2, 3) . . . </a:t>
            </a:r>
            <a:r>
              <a:rPr lang="en-US" sz="1400" dirty="0">
                <a:highlight>
                  <a:srgbClr val="FFFF00"/>
                </a:highlight>
              </a:rPr>
              <a:t>The ball is dead immediately when an illegal pitch occurs.</a:t>
            </a:r>
            <a:r>
              <a:rPr lang="en-US" sz="1400" dirty="0"/>
              <a:t> </a:t>
            </a:r>
            <a:r>
              <a:rPr lang="en-US" sz="1400" u="sng" dirty="0"/>
              <a:t>If there is no runner, a ball is awarded the batter. If there is a runner, such illegal act is a balk. In both situations, the umpire signals dead ball.</a:t>
            </a:r>
          </a:p>
          <a:p>
            <a:endParaRPr lang="en-US" sz="1400" dirty="0"/>
          </a:p>
          <a:p>
            <a:r>
              <a:rPr lang="en-US" b="1" dirty="0">
                <a:solidFill>
                  <a:schemeClr val="accent1">
                    <a:lumMod val="75000"/>
                  </a:schemeClr>
                </a:solidFill>
              </a:rPr>
              <a:t>ART. 4 . . . </a:t>
            </a:r>
            <a:r>
              <a:rPr lang="en-US" sz="1400" dirty="0"/>
              <a:t>Each legal pitch shall be declared by the umpire as a strike, ball, fair or foul hit or a dead ball. A pitch dropped during delivery, and which crosses a foul line shall be called a ball. Otherwise, it will be called no pitch. A pitch dropped during delivery with at least one runner on base would be a balk if it does not cross a foul line.</a:t>
            </a:r>
          </a:p>
        </p:txBody>
      </p:sp>
      <p:pic>
        <p:nvPicPr>
          <p:cNvPr id="2050" name="Picture 2" descr="Bishop Montgomery High School">
            <a:extLst>
              <a:ext uri="{FF2B5EF4-FFF2-40B4-BE49-F238E27FC236}">
                <a16:creationId xmlns:a16="http://schemas.microsoft.com/office/drawing/2014/main" id="{09FD90E0-BB52-48A4-B812-1D0BEB254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8546" y="1442819"/>
            <a:ext cx="3766263" cy="4801315"/>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001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B2E4-12D3-493D-ACBB-C70DAF17AA3C}"/>
              </a:ext>
            </a:extLst>
          </p:cNvPr>
          <p:cNvSpPr>
            <a:spLocks noGrp="1"/>
          </p:cNvSpPr>
          <p:nvPr>
            <p:ph type="title"/>
          </p:nvPr>
        </p:nvSpPr>
        <p:spPr>
          <a:xfrm>
            <a:off x="572394" y="402672"/>
            <a:ext cx="11047212" cy="794521"/>
          </a:xfrm>
        </p:spPr>
        <p:txBody>
          <a:bodyPr>
            <a:normAutofit/>
          </a:bodyPr>
          <a:lstStyle/>
          <a:p>
            <a:r>
              <a:rPr lang="en-US" sz="2800" b="1" dirty="0">
                <a:solidFill>
                  <a:srgbClr val="FF0000"/>
                </a:solidFill>
              </a:rPr>
              <a:t>Toss-up Study Guide Questions and Discussion -</a:t>
            </a:r>
            <a:endParaRPr lang="en-US" b="1" u="sng" dirty="0">
              <a:solidFill>
                <a:srgbClr val="0070C0"/>
              </a:solidFill>
            </a:endParaRPr>
          </a:p>
        </p:txBody>
      </p:sp>
      <p:sp>
        <p:nvSpPr>
          <p:cNvPr id="3" name="Content Placeholder 2">
            <a:extLst>
              <a:ext uri="{FF2B5EF4-FFF2-40B4-BE49-F238E27FC236}">
                <a16:creationId xmlns:a16="http://schemas.microsoft.com/office/drawing/2014/main" id="{AC82FE88-8826-4AD6-91B8-69FB605325F9}"/>
              </a:ext>
            </a:extLst>
          </p:cNvPr>
          <p:cNvSpPr>
            <a:spLocks noGrp="1"/>
          </p:cNvSpPr>
          <p:nvPr>
            <p:ph sz="quarter" idx="10"/>
          </p:nvPr>
        </p:nvSpPr>
        <p:spPr>
          <a:xfrm>
            <a:off x="539495" y="1435608"/>
            <a:ext cx="4937573" cy="3886200"/>
          </a:xfrm>
          <a:ln w="19050">
            <a:solidFill>
              <a:schemeClr val="tx1"/>
            </a:solidFill>
          </a:ln>
        </p:spPr>
        <p:txBody>
          <a:bodyPr>
            <a:normAutofit lnSpcReduction="10000"/>
          </a:bodyPr>
          <a:lstStyle/>
          <a:p>
            <a:pPr>
              <a:lnSpc>
                <a:spcPct val="90000"/>
              </a:lnSpc>
              <a:spcBef>
                <a:spcPts val="600"/>
              </a:spcBef>
              <a:spcAft>
                <a:spcPts val="0"/>
              </a:spcAft>
            </a:pPr>
            <a:r>
              <a:rPr lang="en-US" sz="1400" dirty="0">
                <a:solidFill>
                  <a:srgbClr val="0070C0"/>
                </a:solidFill>
              </a:rPr>
              <a:t>5. The head coach from Team A presents a lineup at the plate meeting, and it is reviewed, confirmed, and accepted as official by the plate umpire. In the 3rd inning the head coach from Team A tells the plate umpire that a player from his team that was not on the lineup has arrived at the field and he wants to add him to the lineup and insert him into the game. </a:t>
            </a:r>
          </a:p>
          <a:p>
            <a:pPr marL="228600" indent="-228600">
              <a:lnSpc>
                <a:spcPct val="90000"/>
              </a:lnSpc>
              <a:spcBef>
                <a:spcPts val="600"/>
              </a:spcBef>
              <a:spcAft>
                <a:spcPts val="0"/>
              </a:spcAft>
              <a:buFont typeface="+mj-lt"/>
              <a:buAutoNum type="alphaLcPeriod"/>
            </a:pPr>
            <a:r>
              <a:rPr lang="en-US" sz="1400" i="1" dirty="0">
                <a:solidFill>
                  <a:srgbClr val="0070C0"/>
                </a:solidFill>
              </a:rPr>
              <a:t>Illegal. The late-arriving player cannot be added to the lineup once it has been accepted by the plate umpire. </a:t>
            </a:r>
          </a:p>
          <a:p>
            <a:pPr marL="228600" indent="-228600">
              <a:lnSpc>
                <a:spcPct val="90000"/>
              </a:lnSpc>
              <a:spcBef>
                <a:spcPts val="600"/>
              </a:spcBef>
              <a:spcAft>
                <a:spcPts val="0"/>
              </a:spcAft>
              <a:buFont typeface="+mj-lt"/>
              <a:buAutoNum type="alphaLcPeriod"/>
            </a:pPr>
            <a:r>
              <a:rPr lang="en-US" sz="1400" i="1" dirty="0">
                <a:solidFill>
                  <a:srgbClr val="0070C0"/>
                </a:solidFill>
              </a:rPr>
              <a:t>Legal. The late arriving is added to the list of available substitutes, and then substituted into the game. The head coach for Team A is issued a written warning. </a:t>
            </a:r>
          </a:p>
          <a:p>
            <a:pPr marL="228600" indent="-228600">
              <a:lnSpc>
                <a:spcPct val="90000"/>
              </a:lnSpc>
              <a:spcBef>
                <a:spcPts val="600"/>
              </a:spcBef>
              <a:spcAft>
                <a:spcPts val="0"/>
              </a:spcAft>
              <a:buFont typeface="+mj-lt"/>
              <a:buAutoNum type="alphaLcPeriod"/>
            </a:pPr>
            <a:r>
              <a:rPr lang="en-US" sz="1400" i="1" dirty="0">
                <a:solidFill>
                  <a:srgbClr val="0070C0"/>
                </a:solidFill>
              </a:rPr>
              <a:t>Legal. The late arriving is added to the list of available substitutes, and then substituted into the game. The head coach for Team A is ejected. </a:t>
            </a:r>
          </a:p>
          <a:p>
            <a:pPr marL="228600" indent="-228600">
              <a:lnSpc>
                <a:spcPct val="90000"/>
              </a:lnSpc>
              <a:spcBef>
                <a:spcPts val="600"/>
              </a:spcBef>
              <a:spcAft>
                <a:spcPts val="0"/>
              </a:spcAft>
              <a:buFont typeface="+mj-lt"/>
              <a:buAutoNum type="alphaLcPeriod"/>
            </a:pPr>
            <a:r>
              <a:rPr lang="en-US" sz="1400" i="1" dirty="0">
                <a:solidFill>
                  <a:srgbClr val="0070C0"/>
                </a:solidFill>
              </a:rPr>
              <a:t>Legal. The late arriving is added to the list of available substitutes, and then substituted into the game without penalty to Team A. </a:t>
            </a:r>
          </a:p>
          <a:p>
            <a:pPr>
              <a:lnSpc>
                <a:spcPct val="90000"/>
              </a:lnSpc>
              <a:spcBef>
                <a:spcPts val="600"/>
              </a:spcBef>
              <a:spcAft>
                <a:spcPts val="0"/>
              </a:spcAft>
            </a:pPr>
            <a:r>
              <a:rPr lang="en-US" sz="1400" dirty="0">
                <a:solidFill>
                  <a:srgbClr val="00B0F0"/>
                </a:solidFill>
              </a:rPr>
              <a:t>Rule Reference: 1-1-2</a:t>
            </a:r>
          </a:p>
        </p:txBody>
      </p:sp>
      <p:sp>
        <p:nvSpPr>
          <p:cNvPr id="4" name="TextBox 3">
            <a:extLst>
              <a:ext uri="{FF2B5EF4-FFF2-40B4-BE49-F238E27FC236}">
                <a16:creationId xmlns:a16="http://schemas.microsoft.com/office/drawing/2014/main" id="{1585789F-9990-4D75-A13D-3C48AE463912}"/>
              </a:ext>
            </a:extLst>
          </p:cNvPr>
          <p:cNvSpPr txBox="1"/>
          <p:nvPr/>
        </p:nvSpPr>
        <p:spPr>
          <a:xfrm>
            <a:off x="5673012" y="1409350"/>
            <a:ext cx="5895406" cy="3886200"/>
          </a:xfrm>
          <a:prstGeom prst="rect">
            <a:avLst/>
          </a:prstGeom>
          <a:noFill/>
          <a:ln w="19050">
            <a:solidFill>
              <a:schemeClr val="tx1"/>
            </a:solidFill>
          </a:ln>
        </p:spPr>
        <p:txBody>
          <a:bodyPr wrap="square" rtlCol="0">
            <a:spAutoFit/>
          </a:bodyPr>
          <a:lstStyle/>
          <a:p>
            <a:pPr>
              <a:lnSpc>
                <a:spcPct val="90000"/>
              </a:lnSpc>
              <a:spcBef>
                <a:spcPts val="600"/>
              </a:spcBef>
            </a:pPr>
            <a:r>
              <a:rPr lang="en-US" sz="1400" dirty="0">
                <a:solidFill>
                  <a:srgbClr val="0070C0"/>
                </a:solidFill>
              </a:rPr>
              <a:t>42. B1 is batting with an 0-0 count and the bases loaded. F1 is in the wind-up position with the ball in his bare hand down by his side and his empty glove down by his other side. After getting the sign, F1 begins his pitching motion by now bringing his ball hand and glove together in front of him and stops for one second in this position. F1 then continues his windup and delivers the pitch, which is taken for a called ball. </a:t>
            </a:r>
          </a:p>
          <a:p>
            <a:pPr marL="342900" indent="-342900">
              <a:lnSpc>
                <a:spcPct val="90000"/>
              </a:lnSpc>
              <a:spcBef>
                <a:spcPts val="600"/>
              </a:spcBef>
              <a:buFont typeface="+mj-lt"/>
              <a:buAutoNum type="alphaLcPeriod"/>
            </a:pPr>
            <a:r>
              <a:rPr lang="en-US" sz="1400" i="1" dirty="0">
                <a:solidFill>
                  <a:srgbClr val="0070C0"/>
                </a:solidFill>
              </a:rPr>
              <a:t>This is a legal play. Bases remain loaded and the count is now 0-1. </a:t>
            </a:r>
          </a:p>
          <a:p>
            <a:pPr marL="342900" indent="-342900">
              <a:lnSpc>
                <a:spcPct val="90000"/>
              </a:lnSpc>
              <a:spcBef>
                <a:spcPts val="600"/>
              </a:spcBef>
              <a:buFont typeface="+mj-lt"/>
              <a:buAutoNum type="alphaLcPeriod"/>
            </a:pPr>
            <a:r>
              <a:rPr lang="en-US" sz="1400" i="1" dirty="0">
                <a:solidFill>
                  <a:srgbClr val="0070C0"/>
                </a:solidFill>
              </a:rPr>
              <a:t>This is a balk because the pitcher started and then stopped his delivery. Award R3 home on the balk and all other runners are awarded one base. The count is now 1-0. </a:t>
            </a:r>
          </a:p>
          <a:p>
            <a:pPr marL="342900" indent="-342900">
              <a:lnSpc>
                <a:spcPct val="90000"/>
              </a:lnSpc>
              <a:spcBef>
                <a:spcPts val="600"/>
              </a:spcBef>
              <a:buFont typeface="+mj-lt"/>
              <a:buAutoNum type="alphaLcPeriod"/>
            </a:pPr>
            <a:r>
              <a:rPr lang="en-US" sz="1400" i="1" dirty="0">
                <a:solidFill>
                  <a:srgbClr val="0070C0"/>
                </a:solidFill>
              </a:rPr>
              <a:t>This is a balk because the pitcher started and then stopped his delivery. Award R3 home and all other runners one base. Count remains at 0-0. </a:t>
            </a:r>
          </a:p>
          <a:p>
            <a:pPr marL="342900" indent="-342900">
              <a:lnSpc>
                <a:spcPct val="90000"/>
              </a:lnSpc>
              <a:spcBef>
                <a:spcPts val="600"/>
              </a:spcBef>
              <a:buFont typeface="+mj-lt"/>
              <a:buAutoNum type="alphaLcPeriod"/>
            </a:pPr>
            <a:r>
              <a:rPr lang="en-US" sz="1400" i="1" dirty="0">
                <a:solidFill>
                  <a:srgbClr val="0070C0"/>
                </a:solidFill>
              </a:rPr>
              <a:t>None of the above are correct. </a:t>
            </a:r>
          </a:p>
          <a:p>
            <a:pPr>
              <a:lnSpc>
                <a:spcPct val="90000"/>
              </a:lnSpc>
              <a:spcBef>
                <a:spcPts val="600"/>
              </a:spcBef>
            </a:pPr>
            <a:r>
              <a:rPr lang="en-US" sz="1400" dirty="0">
                <a:solidFill>
                  <a:srgbClr val="00B0F0"/>
                </a:solidFill>
              </a:rPr>
              <a:t>Reference: Rule 6-1-1, 6-1-2, 6-1-3</a:t>
            </a:r>
            <a:endParaRPr lang="en-US" sz="1300" dirty="0">
              <a:solidFill>
                <a:srgbClr val="00B0F0"/>
              </a:solidFill>
            </a:endParaRPr>
          </a:p>
        </p:txBody>
      </p:sp>
    </p:spTree>
    <p:extLst>
      <p:ext uri="{BB962C8B-B14F-4D97-AF65-F5344CB8AC3E}">
        <p14:creationId xmlns:p14="http://schemas.microsoft.com/office/powerpoint/2010/main" val="16492182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10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10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5FF0-9C74-4D72-AD9F-D0D39B8A1C36}"/>
              </a:ext>
            </a:extLst>
          </p:cNvPr>
          <p:cNvSpPr>
            <a:spLocks noGrp="1"/>
          </p:cNvSpPr>
          <p:nvPr>
            <p:ph type="title"/>
          </p:nvPr>
        </p:nvSpPr>
        <p:spPr>
          <a:xfrm>
            <a:off x="521207" y="448056"/>
            <a:ext cx="11002099" cy="640080"/>
          </a:xfrm>
        </p:spPr>
        <p:txBody>
          <a:bodyPr>
            <a:normAutofit/>
          </a:bodyPr>
          <a:lstStyle/>
          <a:p>
            <a:r>
              <a:rPr lang="en-US" sz="2800" b="1" dirty="0">
                <a:solidFill>
                  <a:srgbClr val="FF0000"/>
                </a:solidFill>
              </a:rPr>
              <a:t>Rule 6, Section 1 Pitching  (Part 1)</a:t>
            </a:r>
            <a:endParaRPr lang="en-US" dirty="0"/>
          </a:p>
        </p:txBody>
      </p:sp>
      <p:sp>
        <p:nvSpPr>
          <p:cNvPr id="3" name="Content Placeholder 2">
            <a:extLst>
              <a:ext uri="{FF2B5EF4-FFF2-40B4-BE49-F238E27FC236}">
                <a16:creationId xmlns:a16="http://schemas.microsoft.com/office/drawing/2014/main" id="{6817C685-8896-4EBD-86FD-9DC5A222E1C1}"/>
              </a:ext>
            </a:extLst>
          </p:cNvPr>
          <p:cNvSpPr>
            <a:spLocks noGrp="1"/>
          </p:cNvSpPr>
          <p:nvPr>
            <p:ph sz="quarter" idx="10"/>
          </p:nvPr>
        </p:nvSpPr>
        <p:spPr>
          <a:xfrm>
            <a:off x="539495" y="1435607"/>
            <a:ext cx="5236153" cy="5095821"/>
          </a:xfrm>
          <a:ln w="19050">
            <a:solidFill>
              <a:schemeClr val="tx1"/>
            </a:solidFill>
          </a:ln>
        </p:spPr>
        <p:txBody>
          <a:bodyPr>
            <a:noAutofit/>
          </a:bodyPr>
          <a:lstStyle/>
          <a:p>
            <a:pPr>
              <a:lnSpc>
                <a:spcPct val="90000"/>
              </a:lnSpc>
              <a:spcBef>
                <a:spcPts val="0"/>
              </a:spcBef>
              <a:spcAft>
                <a:spcPts val="0"/>
              </a:spcAft>
            </a:pPr>
            <a:r>
              <a:rPr lang="en-US" sz="1400" b="1" dirty="0">
                <a:solidFill>
                  <a:schemeClr val="accent1">
                    <a:lumMod val="75000"/>
                  </a:schemeClr>
                </a:solidFill>
              </a:rPr>
              <a:t>ART. 5 . . . </a:t>
            </a:r>
            <a:r>
              <a:rPr lang="en-US" sz="1400" dirty="0"/>
              <a:t>When a pitcher is attempting to field a batted or thrown ball or is throwing to a base while his pivot foot is clearly off his plate, his status is that of an infielder except that if a batted ball passes, but does not touch him and then strikes an umpire or a runner, the ball may become dead because of interference </a:t>
            </a:r>
            <a:r>
              <a:rPr lang="en-US" sz="1400" b="1" dirty="0"/>
              <a:t>(8-4-2g, 8-4-2k).</a:t>
            </a:r>
          </a:p>
          <a:p>
            <a:pPr>
              <a:lnSpc>
                <a:spcPct val="90000"/>
              </a:lnSpc>
              <a:spcBef>
                <a:spcPts val="0"/>
              </a:spcBef>
              <a:spcAft>
                <a:spcPts val="0"/>
              </a:spcAft>
            </a:pPr>
            <a:endParaRPr lang="en-US" sz="1400" b="1" dirty="0"/>
          </a:p>
          <a:p>
            <a:pPr>
              <a:lnSpc>
                <a:spcPct val="90000"/>
              </a:lnSpc>
              <a:spcBef>
                <a:spcPts val="0"/>
              </a:spcBef>
              <a:spcAft>
                <a:spcPts val="0"/>
              </a:spcAft>
            </a:pPr>
            <a:r>
              <a:rPr lang="en-US" sz="1400" b="1" dirty="0">
                <a:solidFill>
                  <a:schemeClr val="accent1">
                    <a:lumMod val="75000"/>
                  </a:schemeClr>
                </a:solidFill>
              </a:rPr>
              <a:t>ART. 6 . . . </a:t>
            </a:r>
            <a:r>
              <a:rPr lang="en-US" sz="1400" dirty="0"/>
              <a:t>Each state association shall have a pitching restriction policy based on the number of pitches thrown to afford pitchers a required rest period between pitching appearances. </a:t>
            </a:r>
            <a:r>
              <a:rPr lang="en-US" sz="1400" dirty="0">
                <a:highlight>
                  <a:srgbClr val="00FF00"/>
                </a:highlight>
              </a:rPr>
              <a:t>(Whose job is it to count pitches in CIF-SS?)</a:t>
            </a:r>
          </a:p>
          <a:p>
            <a:pPr>
              <a:lnSpc>
                <a:spcPct val="90000"/>
              </a:lnSpc>
              <a:spcBef>
                <a:spcPts val="0"/>
              </a:spcBef>
              <a:spcAft>
                <a:spcPts val="0"/>
              </a:spcAft>
            </a:pPr>
            <a:endParaRPr lang="en-US" sz="1400" dirty="0"/>
          </a:p>
          <a:p>
            <a:pPr>
              <a:lnSpc>
                <a:spcPct val="90000"/>
              </a:lnSpc>
              <a:spcBef>
                <a:spcPts val="0"/>
              </a:spcBef>
              <a:spcAft>
                <a:spcPts val="0"/>
              </a:spcAft>
            </a:pPr>
            <a:r>
              <a:rPr lang="en-US" sz="1400" b="1" dirty="0">
                <a:solidFill>
                  <a:srgbClr val="0070C0"/>
                </a:solidFill>
              </a:rPr>
              <a:t>Case Book – 6.1.1 SITUATION K:</a:t>
            </a:r>
            <a:r>
              <a:rPr lang="en-US" sz="1400" b="1" dirty="0"/>
              <a:t> </a:t>
            </a:r>
            <a:r>
              <a:rPr lang="en-US" sz="1400" dirty="0">
                <a:solidFill>
                  <a:schemeClr val="accent2">
                    <a:lumMod val="75000"/>
                  </a:schemeClr>
                </a:solidFill>
              </a:rPr>
              <a:t>While off the pitching plate, the pitcher looks into the dugout and receives a signal for the next pitch. The pitcher next, legally steps onto the pitching plate, looks at the catcher, and then delivers a legal pitch. The opposing coach insists that a balk should be called because the pitcher did not take his “sign” from the catcher. </a:t>
            </a:r>
            <a:br>
              <a:rPr lang="en-US" sz="1400" dirty="0">
                <a:solidFill>
                  <a:schemeClr val="accent2">
                    <a:lumMod val="75000"/>
                  </a:schemeClr>
                </a:solidFill>
              </a:rPr>
            </a:br>
            <a:endParaRPr lang="en-US" sz="1400" dirty="0">
              <a:solidFill>
                <a:schemeClr val="accent2">
                  <a:lumMod val="75000"/>
                </a:schemeClr>
              </a:solidFill>
            </a:endParaRPr>
          </a:p>
          <a:p>
            <a:pPr>
              <a:lnSpc>
                <a:spcPct val="90000"/>
              </a:lnSpc>
              <a:spcBef>
                <a:spcPts val="0"/>
              </a:spcBef>
              <a:spcAft>
                <a:spcPts val="0"/>
              </a:spcAft>
            </a:pPr>
            <a:r>
              <a:rPr lang="en-US" sz="1400" b="1" dirty="0">
                <a:solidFill>
                  <a:srgbClr val="00B050"/>
                </a:solidFill>
              </a:rPr>
              <a:t>RULING:</a:t>
            </a:r>
            <a:r>
              <a:rPr lang="en-US" sz="1400" dirty="0">
                <a:solidFill>
                  <a:srgbClr val="00B050"/>
                </a:solidFill>
              </a:rPr>
              <a:t> There is no balk. A pitcher is required, once on the pitching plate, to take or simulate taking his sign from the catcher. While the pitcher took his pitching sign from the dugout, he did simulate taking a sign from the catcher. No violation! </a:t>
            </a:r>
          </a:p>
          <a:p>
            <a:pPr>
              <a:lnSpc>
                <a:spcPct val="90000"/>
              </a:lnSpc>
              <a:spcBef>
                <a:spcPts val="0"/>
              </a:spcBef>
              <a:spcAft>
                <a:spcPts val="0"/>
              </a:spcAft>
            </a:pPr>
            <a:endParaRPr lang="en-US" sz="1400" dirty="0"/>
          </a:p>
          <a:p>
            <a:pPr>
              <a:lnSpc>
                <a:spcPct val="90000"/>
              </a:lnSpc>
              <a:spcBef>
                <a:spcPts val="0"/>
              </a:spcBef>
              <a:spcAft>
                <a:spcPts val="0"/>
              </a:spcAft>
            </a:pPr>
            <a:r>
              <a:rPr lang="en-US" sz="1400" dirty="0"/>
              <a:t> </a:t>
            </a:r>
            <a:endParaRPr lang="en-US" sz="1400" b="1" dirty="0"/>
          </a:p>
        </p:txBody>
      </p:sp>
      <p:pic>
        <p:nvPicPr>
          <p:cNvPr id="3076" name="Picture 4" descr="Former SAMO Pitcher Tyler Skaggs Dies - SM Mirror">
            <a:extLst>
              <a:ext uri="{FF2B5EF4-FFF2-40B4-BE49-F238E27FC236}">
                <a16:creationId xmlns:a16="http://schemas.microsoft.com/office/drawing/2014/main" id="{CD1EB05F-02A1-449D-B5E8-43D2EAB91E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35607"/>
            <a:ext cx="5635133" cy="5095821"/>
          </a:xfrm>
          <a:prstGeom prst="rect">
            <a:avLst/>
          </a:prstGeom>
          <a:noFill/>
          <a:ln w="158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638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0A4F-ECC5-45F7-8DCF-486F4A7954B8}"/>
              </a:ext>
            </a:extLst>
          </p:cNvPr>
          <p:cNvSpPr>
            <a:spLocks noGrp="1"/>
          </p:cNvSpPr>
          <p:nvPr>
            <p:ph type="title"/>
          </p:nvPr>
        </p:nvSpPr>
        <p:spPr>
          <a:xfrm>
            <a:off x="521207" y="335560"/>
            <a:ext cx="11072378" cy="1109192"/>
          </a:xfrm>
        </p:spPr>
        <p:txBody>
          <a:bodyPr>
            <a:normAutofit fontScale="90000"/>
          </a:bodyPr>
          <a:lstStyle/>
          <a:p>
            <a:br>
              <a:rPr lang="en-US" dirty="0">
                <a:solidFill>
                  <a:srgbClr val="FF0000"/>
                </a:solidFill>
                <a:latin typeface="Arial" panose="020B0604020202020204" pitchFamily="34" charset="0"/>
              </a:rPr>
            </a:br>
            <a:br>
              <a:rPr lang="en-US" dirty="0">
                <a:solidFill>
                  <a:srgbClr val="FF0000"/>
                </a:solidFill>
                <a:latin typeface="Arial" panose="020B0604020202020204" pitchFamily="34" charset="0"/>
              </a:rPr>
            </a:br>
            <a:br>
              <a:rPr lang="en-US" dirty="0">
                <a:solidFill>
                  <a:srgbClr val="FF0000"/>
                </a:solidFill>
              </a:rPr>
            </a:br>
            <a:br>
              <a:rPr lang="en-US" dirty="0">
                <a:solidFill>
                  <a:srgbClr val="FF0000"/>
                </a:solidFill>
              </a:rPr>
            </a:br>
            <a:r>
              <a:rPr lang="en-US" b="1" dirty="0">
                <a:solidFill>
                  <a:srgbClr val="FF0000"/>
                </a:solidFill>
              </a:rPr>
              <a:t>P</a:t>
            </a:r>
            <a:r>
              <a:rPr lang="en-US" sz="2800" b="1" dirty="0">
                <a:solidFill>
                  <a:srgbClr val="FF0000"/>
                </a:solidFill>
              </a:rPr>
              <a:t>enalty or Award  (Part 1) . . . </a:t>
            </a:r>
            <a:br>
              <a:rPr lang="en-US" dirty="0">
                <a:solidFill>
                  <a:srgbClr val="FF0000"/>
                </a:solidFill>
              </a:rPr>
            </a:br>
            <a:endParaRPr lang="en-US" dirty="0"/>
          </a:p>
        </p:txBody>
      </p:sp>
      <p:graphicFrame>
        <p:nvGraphicFramePr>
          <p:cNvPr id="4" name="Table 4">
            <a:extLst>
              <a:ext uri="{FF2B5EF4-FFF2-40B4-BE49-F238E27FC236}">
                <a16:creationId xmlns:a16="http://schemas.microsoft.com/office/drawing/2014/main" id="{36238088-82E6-4026-A802-36B481D77469}"/>
              </a:ext>
            </a:extLst>
          </p:cNvPr>
          <p:cNvGraphicFramePr>
            <a:graphicFrameLocks noGrp="1"/>
          </p:cNvGraphicFramePr>
          <p:nvPr>
            <p:ph sz="quarter" idx="10"/>
            <p:extLst>
              <p:ext uri="{D42A27DB-BD31-4B8C-83A1-F6EECF244321}">
                <p14:modId xmlns:p14="http://schemas.microsoft.com/office/powerpoint/2010/main" val="370870108"/>
              </p:ext>
            </p:extLst>
          </p:nvPr>
        </p:nvGraphicFramePr>
        <p:xfrm>
          <a:off x="578338" y="1435100"/>
          <a:ext cx="5098211" cy="5032756"/>
        </p:xfrm>
        <a:graphic>
          <a:graphicData uri="http://schemas.openxmlformats.org/drawingml/2006/table">
            <a:tbl>
              <a:tblPr firstRow="1" bandRow="1">
                <a:tableStyleId>{5C22544A-7EE6-4342-B048-85BDC9FD1C3A}</a:tableStyleId>
              </a:tblPr>
              <a:tblGrid>
                <a:gridCol w="2529811">
                  <a:extLst>
                    <a:ext uri="{9D8B030D-6E8A-4147-A177-3AD203B41FA5}">
                      <a16:colId xmlns:a16="http://schemas.microsoft.com/office/drawing/2014/main" val="868348796"/>
                    </a:ext>
                  </a:extLst>
                </a:gridCol>
                <a:gridCol w="2568400">
                  <a:extLst>
                    <a:ext uri="{9D8B030D-6E8A-4147-A177-3AD203B41FA5}">
                      <a16:colId xmlns:a16="http://schemas.microsoft.com/office/drawing/2014/main" val="1957484011"/>
                    </a:ext>
                  </a:extLst>
                </a:gridCol>
              </a:tblGrid>
              <a:tr h="393700">
                <a:tc>
                  <a:txBody>
                    <a:bodyPr/>
                    <a:lstStyle/>
                    <a:p>
                      <a:pPr algn="ctr"/>
                      <a:r>
                        <a:rPr lang="en-US" dirty="0"/>
                        <a:t>Situation</a:t>
                      </a:r>
                    </a:p>
                  </a:txBody>
                  <a:tcPr/>
                </a:tc>
                <a:tc>
                  <a:txBody>
                    <a:bodyPr/>
                    <a:lstStyle/>
                    <a:p>
                      <a:pPr algn="ctr"/>
                      <a:r>
                        <a:rPr lang="en-US" dirty="0"/>
                        <a:t>Penalty or Award</a:t>
                      </a:r>
                    </a:p>
                  </a:txBody>
                  <a:tcPr/>
                </a:tc>
                <a:extLst>
                  <a:ext uri="{0D108BD9-81ED-4DB2-BD59-A6C34878D82A}">
                    <a16:rowId xmlns:a16="http://schemas.microsoft.com/office/drawing/2014/main" val="2743063702"/>
                  </a:ext>
                </a:extLst>
              </a:tr>
              <a:tr h="370840">
                <a:tc>
                  <a:txBody>
                    <a:bodyPr/>
                    <a:lstStyle/>
                    <a:p>
                      <a:pPr marL="0" marR="0">
                        <a:lnSpc>
                          <a:spcPct val="90000"/>
                        </a:lnSpc>
                        <a:spcBef>
                          <a:spcPts val="600"/>
                        </a:spcBef>
                        <a:spcAft>
                          <a:spcPts val="0"/>
                        </a:spcAft>
                      </a:pPr>
                      <a:r>
                        <a:rPr lang="en-US" sz="1100" b="1" dirty="0">
                          <a:effectLst/>
                          <a:latin typeface="+mn-lt"/>
                          <a:ea typeface="Calibri" panose="020F0502020204030204" pitchFamily="34" charset="0"/>
                          <a:cs typeface="Times New Roman" panose="02020603050405020304" pitchFamily="18" charset="0"/>
                        </a:rPr>
                        <a:t>8-Players</a:t>
                      </a:r>
                      <a:r>
                        <a:rPr lang="en-US" sz="1100" dirty="0">
                          <a:effectLst/>
                          <a:latin typeface="+mn-lt"/>
                          <a:ea typeface="Calibri" panose="020F0502020204030204" pitchFamily="34" charset="0"/>
                          <a:cs typeface="Times New Roman" panose="02020603050405020304" pitchFamily="18" charset="0"/>
                        </a:rPr>
                        <a:t>: Playing with eight (8) players</a:t>
                      </a:r>
                    </a:p>
                    <a:p>
                      <a:pPr marL="0" marR="0">
                        <a:lnSpc>
                          <a:spcPct val="90000"/>
                        </a:lnSpc>
                        <a:spcBef>
                          <a:spcPts val="600"/>
                        </a:spcBef>
                        <a:spcAft>
                          <a:spcPts val="0"/>
                        </a:spcAft>
                      </a:pPr>
                      <a:r>
                        <a:rPr lang="en-US" sz="1100" dirty="0">
                          <a:effectLst/>
                          <a:latin typeface="+mn-lt"/>
                          <a:ea typeface="Calibri" panose="020F0502020204030204" pitchFamily="34" charset="0"/>
                          <a:cs typeface="Times New Roman" panose="02020603050405020304" pitchFamily="18" charset="0"/>
                        </a:rPr>
                        <a:t>Note: Must start the game with at least nine (9) players</a:t>
                      </a:r>
                    </a:p>
                  </a:txBody>
                  <a:tcPr marL="68580" marR="68580" marT="18288" marB="18288"/>
                </a:tc>
                <a:tc>
                  <a:txBody>
                    <a:bodyPr/>
                    <a:lstStyle/>
                    <a:p>
                      <a:pPr marL="166688" marR="0" lvl="0" indent="-166688">
                        <a:lnSpc>
                          <a:spcPct val="90000"/>
                        </a:lnSpc>
                        <a:spcBef>
                          <a:spcPts val="600"/>
                        </a:spcBef>
                        <a:spcAft>
                          <a:spcPts val="0"/>
                        </a:spcAft>
                        <a:buFont typeface="Wingdings" panose="05000000000000000000" pitchFamily="2" charset="2"/>
                        <a:buChar char=""/>
                        <a:tabLst>
                          <a:tab pos="457200" algn="l"/>
                        </a:tabLst>
                      </a:pPr>
                      <a:r>
                        <a:rPr lang="en-US" sz="1100" dirty="0">
                          <a:solidFill>
                            <a:srgbClr val="000000"/>
                          </a:solidFill>
                          <a:effectLst/>
                          <a:latin typeface="+mn-lt"/>
                          <a:ea typeface="Calibri" panose="020F0502020204030204" pitchFamily="34" charset="0"/>
                          <a:cs typeface="LiberationSerif"/>
                        </a:rPr>
                        <a:t>Call an out each time that spot in the batting order comes to bat.</a:t>
                      </a:r>
                    </a:p>
                    <a:p>
                      <a:pPr marL="166688" marR="0" lvl="0" indent="-166688">
                        <a:lnSpc>
                          <a:spcPct val="90000"/>
                        </a:lnSpc>
                        <a:spcBef>
                          <a:spcPts val="600"/>
                        </a:spcBef>
                        <a:spcAft>
                          <a:spcPts val="0"/>
                        </a:spcAft>
                        <a:buFont typeface="Wingdings" panose="05000000000000000000" pitchFamily="2" charset="2"/>
                        <a:buChar char=""/>
                        <a:tabLst>
                          <a:tab pos="457200" algn="l"/>
                        </a:tabLst>
                      </a:pPr>
                      <a:r>
                        <a:rPr lang="en-US" sz="1100" dirty="0">
                          <a:solidFill>
                            <a:srgbClr val="000000"/>
                          </a:solidFill>
                          <a:effectLst/>
                          <a:latin typeface="+mn-lt"/>
                          <a:ea typeface="Calibri" panose="020F0502020204030204" pitchFamily="34" charset="0"/>
                          <a:cs typeface="LiberationSerif"/>
                        </a:rPr>
                        <a:t>If the coach substitutes for the offensive player after reaching base, the most recent batter not on base runs for that player.</a:t>
                      </a:r>
                    </a:p>
                  </a:txBody>
                  <a:tcPr marL="68580" marR="68580" marT="18288" marB="18288"/>
                </a:tc>
                <a:extLst>
                  <a:ext uri="{0D108BD9-81ED-4DB2-BD59-A6C34878D82A}">
                    <a16:rowId xmlns:a16="http://schemas.microsoft.com/office/drawing/2014/main" val="4162054380"/>
                  </a:ext>
                </a:extLst>
              </a:tr>
              <a:tr h="370840">
                <a:tc>
                  <a:txBody>
                    <a:bodyPr/>
                    <a:lstStyle/>
                    <a:p>
                      <a:pPr marL="0" marR="0">
                        <a:lnSpc>
                          <a:spcPct val="90000"/>
                        </a:lnSpc>
                        <a:spcBef>
                          <a:spcPts val="600"/>
                        </a:spcBef>
                        <a:spcAft>
                          <a:spcPts val="0"/>
                        </a:spcAft>
                      </a:pPr>
                      <a:r>
                        <a:rPr lang="en-US" sz="1100" b="1" dirty="0">
                          <a:effectLst/>
                          <a:latin typeface="+mn-lt"/>
                          <a:ea typeface="Calibri" panose="020F0502020204030204" pitchFamily="34" charset="0"/>
                          <a:cs typeface="Times New Roman" panose="02020603050405020304" pitchFamily="18" charset="0"/>
                        </a:rPr>
                        <a:t>Loose equipment</a:t>
                      </a:r>
                      <a:r>
                        <a:rPr lang="en-US" sz="1100" dirty="0">
                          <a:effectLst/>
                          <a:latin typeface="+mn-lt"/>
                          <a:ea typeface="Calibri" panose="020F0502020204030204" pitchFamily="34" charset="0"/>
                          <a:cs typeface="Times New Roman" panose="02020603050405020304" pitchFamily="18" charset="0"/>
                        </a:rPr>
                        <a:t>: Loose equipment interferes with play</a:t>
                      </a:r>
                    </a:p>
                  </a:txBody>
                  <a:tcPr marL="68580" marR="68580" marT="18288" marB="18288"/>
                </a:tc>
                <a:tc>
                  <a:txBody>
                    <a:bodyPr/>
                    <a:lstStyle/>
                    <a:p>
                      <a:pPr marL="0" marR="0">
                        <a:lnSpc>
                          <a:spcPct val="90000"/>
                        </a:lnSpc>
                        <a:spcBef>
                          <a:spcPts val="600"/>
                        </a:spcBef>
                        <a:spcAft>
                          <a:spcPts val="0"/>
                        </a:spcAft>
                      </a:pPr>
                      <a:r>
                        <a:rPr lang="en-US" sz="1100">
                          <a:effectLst/>
                          <a:latin typeface="+mn-lt"/>
                          <a:ea typeface="Calibri" panose="020F0502020204030204" pitchFamily="34" charset="0"/>
                          <a:cs typeface="Times New Roman" panose="02020603050405020304" pitchFamily="18" charset="0"/>
                        </a:rPr>
                        <a:t>May call an out(s), award bases, or return runners, based on judgment and the circumstances concerning the play.</a:t>
                      </a:r>
                    </a:p>
                  </a:txBody>
                  <a:tcPr marL="68580" marR="68580" marT="18288" marB="18288"/>
                </a:tc>
                <a:extLst>
                  <a:ext uri="{0D108BD9-81ED-4DB2-BD59-A6C34878D82A}">
                    <a16:rowId xmlns:a16="http://schemas.microsoft.com/office/drawing/2014/main" val="522708682"/>
                  </a:ext>
                </a:extLst>
              </a:tr>
              <a:tr h="370840">
                <a:tc>
                  <a:txBody>
                    <a:bodyPr/>
                    <a:lstStyle/>
                    <a:p>
                      <a:pPr marL="0" marR="0">
                        <a:lnSpc>
                          <a:spcPct val="90000"/>
                        </a:lnSpc>
                        <a:spcBef>
                          <a:spcPts val="600"/>
                        </a:spcBef>
                        <a:spcAft>
                          <a:spcPts val="0"/>
                        </a:spcAft>
                      </a:pPr>
                      <a:r>
                        <a:rPr lang="en-US" sz="1100" b="1" dirty="0">
                          <a:effectLst/>
                          <a:latin typeface="+mn-lt"/>
                          <a:ea typeface="Calibri" panose="020F0502020204030204" pitchFamily="34" charset="0"/>
                          <a:cs typeface="Times New Roman" panose="02020603050405020304" pitchFamily="18" charset="0"/>
                        </a:rPr>
                        <a:t>Proper equipment</a:t>
                      </a:r>
                      <a:r>
                        <a:rPr lang="en-US" sz="1100" dirty="0">
                          <a:effectLst/>
                          <a:latin typeface="+mn-lt"/>
                          <a:ea typeface="Calibri" panose="020F0502020204030204" pitchFamily="34" charset="0"/>
                          <a:cs typeface="Times New Roman" panose="02020603050405020304" pitchFamily="18" charset="0"/>
                        </a:rPr>
                        <a:t>: Proper equipment not worn</a:t>
                      </a:r>
                    </a:p>
                  </a:txBody>
                  <a:tcPr marL="68580" marR="68580" marT="18288" marB="18288"/>
                </a:tc>
                <a:tc>
                  <a:txBody>
                    <a:bodyPr/>
                    <a:lstStyle/>
                    <a:p>
                      <a:pPr marL="0" marR="0">
                        <a:lnSpc>
                          <a:spcPct val="90000"/>
                        </a:lnSpc>
                        <a:spcBef>
                          <a:spcPts val="600"/>
                        </a:spcBef>
                        <a:spcAft>
                          <a:spcPts val="0"/>
                        </a:spcAft>
                      </a:pPr>
                      <a:r>
                        <a:rPr lang="en-US" sz="1100" dirty="0">
                          <a:effectLst/>
                          <a:latin typeface="+mn-lt"/>
                          <a:ea typeface="Calibri" panose="020F0502020204030204" pitchFamily="34" charset="0"/>
                          <a:cs typeface="Times New Roman" panose="02020603050405020304" pitchFamily="18" charset="0"/>
                        </a:rPr>
                        <a:t>If a player fails to wear proper equipment after an umpire orders them to, eject the player.</a:t>
                      </a:r>
                    </a:p>
                  </a:txBody>
                  <a:tcPr marL="68580" marR="68580" marT="18288" marB="18288"/>
                </a:tc>
                <a:extLst>
                  <a:ext uri="{0D108BD9-81ED-4DB2-BD59-A6C34878D82A}">
                    <a16:rowId xmlns:a16="http://schemas.microsoft.com/office/drawing/2014/main" val="2038024932"/>
                  </a:ext>
                </a:extLst>
              </a:tr>
              <a:tr h="370840">
                <a:tc>
                  <a:txBody>
                    <a:bodyPr/>
                    <a:lstStyle/>
                    <a:p>
                      <a:pPr marL="0" marR="0">
                        <a:lnSpc>
                          <a:spcPct val="90000"/>
                        </a:lnSpc>
                        <a:spcBef>
                          <a:spcPts val="600"/>
                        </a:spcBef>
                        <a:spcAft>
                          <a:spcPts val="0"/>
                        </a:spcAft>
                      </a:pPr>
                      <a:r>
                        <a:rPr lang="en-US" sz="1100" b="1" dirty="0">
                          <a:effectLst/>
                          <a:latin typeface="+mn-lt"/>
                          <a:ea typeface="Calibri" panose="020F0502020204030204" pitchFamily="34" charset="0"/>
                          <a:cs typeface="Times New Roman" panose="02020603050405020304" pitchFamily="18" charset="0"/>
                        </a:rPr>
                        <a:t>Pre-Game Conference</a:t>
                      </a:r>
                      <a:r>
                        <a:rPr lang="en-US" sz="1100" dirty="0">
                          <a:effectLst/>
                          <a:latin typeface="+mn-lt"/>
                          <a:ea typeface="Calibri" panose="020F0502020204030204" pitchFamily="34" charset="0"/>
                          <a:cs typeface="Times New Roman" panose="02020603050405020304" pitchFamily="18" charset="0"/>
                        </a:rPr>
                        <a:t>: Head coach refuses to attend the pregame conference</a:t>
                      </a:r>
                    </a:p>
                  </a:txBody>
                  <a:tcPr marL="68580" marR="68580" marT="18288" marB="18288"/>
                </a:tc>
                <a:tc>
                  <a:txBody>
                    <a:bodyPr/>
                    <a:lstStyle/>
                    <a:p>
                      <a:pPr marL="0" marR="0">
                        <a:lnSpc>
                          <a:spcPct val="90000"/>
                        </a:lnSpc>
                        <a:spcBef>
                          <a:spcPts val="600"/>
                        </a:spcBef>
                        <a:spcAft>
                          <a:spcPts val="0"/>
                        </a:spcAft>
                      </a:pPr>
                      <a:r>
                        <a:rPr lang="en-US" sz="1100" dirty="0">
                          <a:effectLst/>
                          <a:latin typeface="+mn-lt"/>
                          <a:ea typeface="Calibri" panose="020F0502020204030204" pitchFamily="34" charset="0"/>
                          <a:cs typeface="Times New Roman" panose="02020603050405020304" pitchFamily="18" charset="0"/>
                        </a:rPr>
                        <a:t>Restrict the coach to the dugout for the remainder of the game.</a:t>
                      </a:r>
                    </a:p>
                  </a:txBody>
                  <a:tcPr marL="68580" marR="68580" marT="18288" marB="18288"/>
                </a:tc>
                <a:extLst>
                  <a:ext uri="{0D108BD9-81ED-4DB2-BD59-A6C34878D82A}">
                    <a16:rowId xmlns:a16="http://schemas.microsoft.com/office/drawing/2014/main" val="1408108566"/>
                  </a:ext>
                </a:extLst>
              </a:tr>
              <a:tr h="370840">
                <a:tc>
                  <a:txBody>
                    <a:bodyPr/>
                    <a:lstStyle/>
                    <a:p>
                      <a:pPr marL="0" marR="0">
                        <a:lnSpc>
                          <a:spcPct val="90000"/>
                        </a:lnSpc>
                        <a:spcBef>
                          <a:spcPts val="600"/>
                        </a:spcBef>
                        <a:spcAft>
                          <a:spcPts val="0"/>
                        </a:spcAft>
                      </a:pPr>
                      <a:r>
                        <a:rPr lang="en-US" sz="1100" b="1" dirty="0">
                          <a:effectLst/>
                          <a:latin typeface="+mn-lt"/>
                          <a:ea typeface="Calibri" panose="020F0502020204030204" pitchFamily="34" charset="0"/>
                          <a:cs typeface="Times New Roman" panose="02020603050405020304" pitchFamily="18" charset="0"/>
                        </a:rPr>
                        <a:t>Warnings/Ejections</a:t>
                      </a:r>
                      <a:r>
                        <a:rPr lang="en-US" sz="1100" dirty="0">
                          <a:effectLst/>
                          <a:latin typeface="+mn-lt"/>
                          <a:ea typeface="Calibri" panose="020F0502020204030204" pitchFamily="34" charset="0"/>
                          <a:cs typeface="Times New Roman" panose="02020603050405020304" pitchFamily="18" charset="0"/>
                        </a:rPr>
                        <a:t>: A coach, player, substitute, etc. shall not:</a:t>
                      </a:r>
                    </a:p>
                    <a:p>
                      <a:pPr marL="166688" marR="0" lvl="0" indent="-166688">
                        <a:lnSpc>
                          <a:spcPct val="90000"/>
                        </a:lnSpc>
                        <a:spcBef>
                          <a:spcPts val="600"/>
                        </a:spcBef>
                        <a:spcAft>
                          <a:spcPts val="0"/>
                        </a:spcAft>
                        <a:buFont typeface="+mj-lt"/>
                        <a:buAutoNum type="alphaLcPeriod"/>
                        <a:tabLst/>
                      </a:pPr>
                      <a:r>
                        <a:rPr lang="en-US" sz="1100" dirty="0">
                          <a:effectLst/>
                          <a:latin typeface="+mn-lt"/>
                          <a:ea typeface="Calibri" panose="020F0502020204030204" pitchFamily="34" charset="0"/>
                          <a:cs typeface="Times New Roman" panose="02020603050405020304" pitchFamily="18" charset="0"/>
                        </a:rPr>
                        <a:t>leave the dugout during a live ball for an unauthorized purpose</a:t>
                      </a:r>
                    </a:p>
                    <a:p>
                      <a:pPr marL="166688" marR="0" lvl="0" indent="-166688">
                        <a:lnSpc>
                          <a:spcPct val="90000"/>
                        </a:lnSpc>
                        <a:spcBef>
                          <a:spcPts val="600"/>
                        </a:spcBef>
                        <a:spcAft>
                          <a:spcPts val="0"/>
                        </a:spcAft>
                        <a:buFont typeface="+mj-lt"/>
                        <a:buAutoNum type="alphaLcPeriod"/>
                        <a:tabLst/>
                      </a:pPr>
                      <a:r>
                        <a:rPr lang="en-US" sz="1100" dirty="0">
                          <a:effectLst/>
                          <a:latin typeface="+mn-lt"/>
                          <a:ea typeface="Calibri" panose="020F0502020204030204" pitchFamily="34" charset="0"/>
                          <a:cs typeface="Times New Roman" panose="02020603050405020304" pitchFamily="18" charset="0"/>
                        </a:rPr>
                        <a:t>fake a tag without the ball</a:t>
                      </a:r>
                    </a:p>
                    <a:p>
                      <a:pPr marL="166688" marR="0" lvl="0" indent="-166688">
                        <a:lnSpc>
                          <a:spcPct val="90000"/>
                        </a:lnSpc>
                        <a:spcBef>
                          <a:spcPts val="600"/>
                        </a:spcBef>
                        <a:spcAft>
                          <a:spcPts val="0"/>
                        </a:spcAft>
                        <a:buFont typeface="+mj-lt"/>
                        <a:buAutoNum type="alphaLcPeriod"/>
                        <a:tabLst/>
                      </a:pPr>
                      <a:r>
                        <a:rPr lang="en-US" sz="1100" dirty="0">
                          <a:effectLst/>
                          <a:latin typeface="+mn-lt"/>
                          <a:ea typeface="Calibri" panose="020F0502020204030204" pitchFamily="34" charset="0"/>
                          <a:cs typeface="Times New Roman" panose="02020603050405020304" pitchFamily="18" charset="0"/>
                        </a:rPr>
                        <a:t>carelessly throw a bat</a:t>
                      </a:r>
                    </a:p>
                    <a:p>
                      <a:pPr marL="166688" marR="0" lvl="0" indent="-166688">
                        <a:lnSpc>
                          <a:spcPct val="90000"/>
                        </a:lnSpc>
                        <a:spcBef>
                          <a:spcPts val="600"/>
                        </a:spcBef>
                        <a:spcAft>
                          <a:spcPts val="0"/>
                        </a:spcAft>
                        <a:buFont typeface="+mj-lt"/>
                        <a:buAutoNum type="alphaLcPeriod"/>
                        <a:tabLst/>
                      </a:pPr>
                      <a:r>
                        <a:rPr lang="en-US" sz="1100" dirty="0">
                          <a:effectLst/>
                          <a:latin typeface="+mn-lt"/>
                          <a:ea typeface="Calibri" panose="020F0502020204030204" pitchFamily="34" charset="0"/>
                          <a:cs typeface="Times New Roman" panose="02020603050405020304" pitchFamily="18" charset="0"/>
                        </a:rPr>
                        <a:t>wear jewelry (players participating in the game) or wear bandannas</a:t>
                      </a:r>
                    </a:p>
                    <a:p>
                      <a:pPr marL="166688" marR="0" lvl="0" indent="-166688">
                        <a:lnSpc>
                          <a:spcPct val="90000"/>
                        </a:lnSpc>
                        <a:spcBef>
                          <a:spcPts val="600"/>
                        </a:spcBef>
                        <a:spcAft>
                          <a:spcPts val="0"/>
                        </a:spcAft>
                        <a:buFont typeface="+mj-lt"/>
                        <a:buAutoNum type="alphaLcPeriod"/>
                        <a:tabLst/>
                      </a:pPr>
                      <a:r>
                        <a:rPr lang="en-US" sz="1100" dirty="0">
                          <a:effectLst/>
                          <a:latin typeface="+mn-lt"/>
                          <a:ea typeface="Calibri" panose="020F0502020204030204" pitchFamily="34" charset="0"/>
                          <a:cs typeface="Times New Roman" panose="02020603050405020304" pitchFamily="18" charset="0"/>
                        </a:rPr>
                        <a:t>hit the ball to players on defense after the game has started</a:t>
                      </a:r>
                    </a:p>
                    <a:p>
                      <a:pPr marL="342900" marR="0" lvl="0" indent="-342900">
                        <a:lnSpc>
                          <a:spcPct val="90000"/>
                        </a:lnSpc>
                        <a:spcBef>
                          <a:spcPts val="600"/>
                        </a:spcBef>
                        <a:spcAft>
                          <a:spcPts val="0"/>
                        </a:spcAft>
                        <a:buFont typeface="+mj-lt"/>
                        <a:buAutoNum type="alphaLcPeriod"/>
                        <a:tabLst>
                          <a:tab pos="228600" algn="l"/>
                          <a:tab pos="457200" algn="l"/>
                        </a:tabLst>
                      </a:pPr>
                      <a:endParaRPr lang="en-US" sz="1100" dirty="0">
                        <a:effectLst/>
                        <a:latin typeface="+mn-lt"/>
                        <a:ea typeface="Calibri" panose="020F0502020204030204" pitchFamily="34" charset="0"/>
                        <a:cs typeface="Times New Roman" panose="02020603050405020304" pitchFamily="18" charset="0"/>
                      </a:endParaRPr>
                    </a:p>
                  </a:txBody>
                  <a:tcPr marL="68580" marR="68580" marT="18288" marB="18288"/>
                </a:tc>
                <a:tc>
                  <a:txBody>
                    <a:bodyPr/>
                    <a:lstStyle/>
                    <a:p>
                      <a:pPr marL="0" marR="0">
                        <a:lnSpc>
                          <a:spcPct val="90000"/>
                        </a:lnSpc>
                        <a:spcBef>
                          <a:spcPts val="600"/>
                        </a:spcBef>
                        <a:spcAft>
                          <a:spcPts val="0"/>
                        </a:spcAft>
                      </a:pPr>
                      <a:r>
                        <a:rPr lang="en-US" sz="1100" dirty="0">
                          <a:effectLst/>
                          <a:latin typeface="+mn-lt"/>
                          <a:ea typeface="Calibri" panose="020F0502020204030204" pitchFamily="34" charset="0"/>
                          <a:cs typeface="Times New Roman" panose="02020603050405020304" pitchFamily="18" charset="0"/>
                        </a:rPr>
                        <a:t>At the end of playing action, </a:t>
                      </a:r>
                    </a:p>
                    <a:p>
                      <a:pPr marL="166688" marR="0" lvl="0" indent="-166688" algn="l" defTabSz="914400" rtl="0" eaLnBrk="1" latinLnBrk="0" hangingPunct="1">
                        <a:lnSpc>
                          <a:spcPct val="90000"/>
                        </a:lnSpc>
                        <a:spcBef>
                          <a:spcPts val="600"/>
                        </a:spcBef>
                        <a:spcAft>
                          <a:spcPts val="0"/>
                        </a:spcAft>
                        <a:buFont typeface="Wingdings" panose="05000000000000000000" pitchFamily="2" charset="2"/>
                        <a:buChar char=""/>
                        <a:tabLst>
                          <a:tab pos="457200" algn="l"/>
                        </a:tabLst>
                      </a:pPr>
                      <a:r>
                        <a:rPr lang="en-US" sz="1100" kern="1200" dirty="0">
                          <a:solidFill>
                            <a:srgbClr val="000000"/>
                          </a:solidFill>
                          <a:effectLst/>
                          <a:latin typeface="+mn-lt"/>
                          <a:ea typeface="Calibri" panose="020F0502020204030204" pitchFamily="34" charset="0"/>
                          <a:cs typeface="LiberationSerif"/>
                        </a:rPr>
                        <a:t>First offense: Team Warning.</a:t>
                      </a:r>
                    </a:p>
                    <a:p>
                      <a:pPr marL="166688" marR="0" lvl="0" indent="-166688" algn="l" defTabSz="914400" rtl="0" eaLnBrk="1" latinLnBrk="0" hangingPunct="1">
                        <a:lnSpc>
                          <a:spcPct val="90000"/>
                        </a:lnSpc>
                        <a:spcBef>
                          <a:spcPts val="600"/>
                        </a:spcBef>
                        <a:spcAft>
                          <a:spcPts val="0"/>
                        </a:spcAft>
                        <a:buFont typeface="Wingdings" panose="05000000000000000000" pitchFamily="2" charset="2"/>
                        <a:buChar char=""/>
                        <a:tabLst>
                          <a:tab pos="457200" algn="l"/>
                        </a:tabLst>
                      </a:pPr>
                      <a:r>
                        <a:rPr lang="en-US" sz="1100" kern="1200" dirty="0">
                          <a:solidFill>
                            <a:srgbClr val="000000"/>
                          </a:solidFill>
                          <a:effectLst/>
                          <a:latin typeface="+mn-lt"/>
                          <a:ea typeface="Calibri" panose="020F0502020204030204" pitchFamily="34" charset="0"/>
                          <a:cs typeface="LiberationSerif"/>
                        </a:rPr>
                        <a:t>Subsequent violation: Ejection.</a:t>
                      </a:r>
                    </a:p>
                    <a:p>
                      <a:pPr marL="0" marR="0">
                        <a:lnSpc>
                          <a:spcPct val="90000"/>
                        </a:lnSpc>
                        <a:spcBef>
                          <a:spcPts val="600"/>
                        </a:spcBef>
                        <a:spcAft>
                          <a:spcPts val="0"/>
                        </a:spcAft>
                      </a:pPr>
                      <a:r>
                        <a:rPr lang="en-US" sz="1100" dirty="0">
                          <a:effectLst/>
                          <a:latin typeface="+mn-lt"/>
                          <a:ea typeface="Calibri" panose="020F0502020204030204" pitchFamily="34" charset="0"/>
                          <a:cs typeface="Times New Roman" panose="02020603050405020304" pitchFamily="18" charset="0"/>
                        </a:rPr>
                        <a:t>Note: If fake a tag without the ball, it is also obstruction.</a:t>
                      </a:r>
                    </a:p>
                  </a:txBody>
                  <a:tcPr marL="68580" marR="68580" marT="18288" marB="18288"/>
                </a:tc>
                <a:extLst>
                  <a:ext uri="{0D108BD9-81ED-4DB2-BD59-A6C34878D82A}">
                    <a16:rowId xmlns:a16="http://schemas.microsoft.com/office/drawing/2014/main" val="301733451"/>
                  </a:ext>
                </a:extLst>
              </a:tr>
            </a:tbl>
          </a:graphicData>
        </a:graphic>
      </p:graphicFrame>
      <p:graphicFrame>
        <p:nvGraphicFramePr>
          <p:cNvPr id="5" name="Table 4">
            <a:extLst>
              <a:ext uri="{FF2B5EF4-FFF2-40B4-BE49-F238E27FC236}">
                <a16:creationId xmlns:a16="http://schemas.microsoft.com/office/drawing/2014/main" id="{5A3FFFAE-3614-47B0-A941-88D22A91BEFA}"/>
              </a:ext>
            </a:extLst>
          </p:cNvPr>
          <p:cNvGraphicFramePr>
            <a:graphicFrameLocks/>
          </p:cNvGraphicFramePr>
          <p:nvPr>
            <p:extLst>
              <p:ext uri="{D42A27DB-BD31-4B8C-83A1-F6EECF244321}">
                <p14:modId xmlns:p14="http://schemas.microsoft.com/office/powerpoint/2010/main" val="677952532"/>
              </p:ext>
            </p:extLst>
          </p:nvPr>
        </p:nvGraphicFramePr>
        <p:xfrm>
          <a:off x="5768220" y="1435099"/>
          <a:ext cx="6080760" cy="4999985"/>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868348796"/>
                    </a:ext>
                  </a:extLst>
                </a:gridCol>
                <a:gridCol w="2880360">
                  <a:extLst>
                    <a:ext uri="{9D8B030D-6E8A-4147-A177-3AD203B41FA5}">
                      <a16:colId xmlns:a16="http://schemas.microsoft.com/office/drawing/2014/main" val="1957484011"/>
                    </a:ext>
                  </a:extLst>
                </a:gridCol>
              </a:tblGrid>
              <a:tr h="393701">
                <a:tc>
                  <a:txBody>
                    <a:bodyPr/>
                    <a:lstStyle/>
                    <a:p>
                      <a:pPr algn="ctr"/>
                      <a:r>
                        <a:rPr lang="en-US" dirty="0"/>
                        <a:t>Situation</a:t>
                      </a:r>
                    </a:p>
                  </a:txBody>
                  <a:tcPr/>
                </a:tc>
                <a:tc>
                  <a:txBody>
                    <a:bodyPr/>
                    <a:lstStyle/>
                    <a:p>
                      <a:pPr algn="ctr"/>
                      <a:r>
                        <a:rPr lang="en-US" dirty="0"/>
                        <a:t>Penalty or Award</a:t>
                      </a:r>
                    </a:p>
                  </a:txBody>
                  <a:tcPr/>
                </a:tc>
                <a:extLst>
                  <a:ext uri="{0D108BD9-81ED-4DB2-BD59-A6C34878D82A}">
                    <a16:rowId xmlns:a16="http://schemas.microsoft.com/office/drawing/2014/main" val="2743063702"/>
                  </a:ext>
                </a:extLst>
              </a:tr>
              <a:tr h="4606284">
                <a:tc>
                  <a:txBody>
                    <a:bodyPr/>
                    <a:lstStyle/>
                    <a:p>
                      <a:pPr marL="0" marR="0">
                        <a:lnSpc>
                          <a:spcPct val="90000"/>
                        </a:lnSpc>
                        <a:spcBef>
                          <a:spcPts val="600"/>
                        </a:spcBef>
                        <a:spcAft>
                          <a:spcPts val="0"/>
                        </a:spcAft>
                      </a:pP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(CONT)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Warnings/Ejections:</a:t>
                      </a:r>
                      <a:r>
                        <a:rPr lang="en-US" sz="1100" dirty="0">
                          <a:effectLst/>
                          <a:latin typeface="Calibri" panose="020F0502020204030204" pitchFamily="34" charset="0"/>
                          <a:ea typeface="Calibri" panose="020F0502020204030204" pitchFamily="34" charset="0"/>
                          <a:cs typeface="Times New Roman" panose="02020603050405020304" pitchFamily="18" charset="0"/>
                        </a:rPr>
                        <a:t> A coach, player, substitute, etc. shall not:</a:t>
                      </a:r>
                    </a:p>
                    <a:p>
                      <a:pPr marL="166688" marR="0" lvl="0" indent="-166688" algn="l" defTabSz="914400" rtl="0" eaLnBrk="1" latinLnBrk="0" hangingPunct="1">
                        <a:lnSpc>
                          <a:spcPct val="90000"/>
                        </a:lnSpc>
                        <a:spcBef>
                          <a:spcPts val="600"/>
                        </a:spcBef>
                        <a:spcAft>
                          <a:spcPts val="0"/>
                        </a:spcAft>
                        <a:buFont typeface="+mj-lt"/>
                        <a:buAutoNum type="alphaLcPeriod"/>
                        <a:tabLst/>
                      </a:pPr>
                      <a:r>
                        <a:rPr lang="en-US" sz="1100" b="1" kern="1200" dirty="0">
                          <a:solidFill>
                            <a:schemeClr val="dk1"/>
                          </a:solidFill>
                          <a:effectLst/>
                          <a:latin typeface="+mn-lt"/>
                          <a:ea typeface="Calibri" panose="020F0502020204030204" pitchFamily="34" charset="0"/>
                          <a:cs typeface="Times New Roman" panose="02020603050405020304" pitchFamily="18" charset="0"/>
                        </a:rPr>
                        <a:t>commit any unsportsmanlike act </a:t>
                      </a:r>
                      <a:r>
                        <a:rPr lang="en-US" sz="1100" kern="1200" dirty="0">
                          <a:solidFill>
                            <a:schemeClr val="dk1"/>
                          </a:solidFill>
                          <a:effectLst/>
                          <a:latin typeface="+mn-lt"/>
                          <a:ea typeface="Calibri" panose="020F0502020204030204" pitchFamily="34" charset="0"/>
                          <a:cs typeface="Times New Roman" panose="02020603050405020304" pitchFamily="18" charset="0"/>
                        </a:rPr>
                        <a:t>to include, but not limited to</a:t>
                      </a:r>
                    </a:p>
                    <a:p>
                      <a:pPr marL="344488" marR="0" lvl="1" indent="-171450">
                        <a:lnSpc>
                          <a:spcPct val="90000"/>
                        </a:lnSpc>
                        <a:spcBef>
                          <a:spcPts val="600"/>
                        </a:spcBef>
                        <a:spcAft>
                          <a:spcPts val="0"/>
                        </a:spcAft>
                        <a:buFont typeface="+mj-lt"/>
                        <a:buAutoNum type="arabi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of words or actions to incite or attempt to incite spectators - demonstrations</a:t>
                      </a:r>
                    </a:p>
                    <a:p>
                      <a:pPr marL="344488" marR="0" lvl="1" indent="-171450">
                        <a:lnSpc>
                          <a:spcPct val="90000"/>
                        </a:lnSpc>
                        <a:spcBef>
                          <a:spcPts val="600"/>
                        </a:spcBef>
                        <a:spcAft>
                          <a:spcPts val="0"/>
                        </a:spcAft>
                        <a:buFont typeface="+mj-lt"/>
                        <a:buAutoNum type="arabi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of profanity, intimidation tactics, remarks reflecting unfavorably upon any other person or taunting or baiting. The NFHS disapproves of any form of taunting</a:t>
                      </a:r>
                    </a:p>
                    <a:p>
                      <a:pPr marL="344488" marR="0" lvl="1" indent="-171450">
                        <a:lnSpc>
                          <a:spcPct val="90000"/>
                        </a:lnSpc>
                        <a:spcBef>
                          <a:spcPts val="600"/>
                        </a:spcBef>
                        <a:spcAft>
                          <a:spcPts val="0"/>
                        </a:spcAft>
                        <a:buFont typeface="+mj-lt"/>
                        <a:buAutoNum type="arabi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of any language intended to intimidate</a:t>
                      </a:r>
                    </a:p>
                    <a:p>
                      <a:pPr marL="344488" marR="0" lvl="1" indent="-171450">
                        <a:lnSpc>
                          <a:spcPct val="90000"/>
                        </a:lnSpc>
                        <a:spcBef>
                          <a:spcPts val="600"/>
                        </a:spcBef>
                        <a:spcAft>
                          <a:spcPts val="0"/>
                        </a:spcAft>
                        <a:buFont typeface="+mj-lt"/>
                        <a:buAutoNum type="arabi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behavior in any manner not in accordance with the spirit of fair play</a:t>
                      </a:r>
                    </a:p>
                    <a:p>
                      <a:pPr marL="344488" marR="0" lvl="1" indent="-171450">
                        <a:lnSpc>
                          <a:spcPct val="90000"/>
                        </a:lnSpc>
                        <a:spcBef>
                          <a:spcPts val="600"/>
                        </a:spcBef>
                        <a:spcAft>
                          <a:spcPts val="0"/>
                        </a:spcAft>
                        <a:buFont typeface="+mj-lt"/>
                        <a:buAutoNum type="arabi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being in live ball territory (excluding team’s bullpen area) during the opponent’s infield practice prior to the start of the game</a:t>
                      </a:r>
                    </a:p>
                    <a:p>
                      <a:pPr marL="344488" marR="0" lvl="1" indent="-171450">
                        <a:lnSpc>
                          <a:spcPct val="90000"/>
                        </a:lnSpc>
                        <a:spcBef>
                          <a:spcPts val="600"/>
                        </a:spcBef>
                        <a:spcAft>
                          <a:spcPts val="0"/>
                        </a:spcAft>
                        <a:buFont typeface="+mj-lt"/>
                        <a:buAutoNum type="arabicPeriod"/>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any member of the coaching staff who is not the head coach (or designee) leaving the vicinity of the dugout or coaching box to dispute a judgment call by an umpire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tc>
                <a:tc>
                  <a:txBody>
                    <a:bodyPr/>
                    <a:lstStyle/>
                    <a:p>
                      <a:pPr marL="166688" marR="0" lvl="0" indent="-166688">
                        <a:lnSpc>
                          <a:spcPct val="90000"/>
                        </a:lnSpc>
                        <a:spcBef>
                          <a:spcPts val="600"/>
                        </a:spcBef>
                        <a:spcAft>
                          <a:spcPts val="0"/>
                        </a:spcAft>
                        <a:buFont typeface="Wingdings" panose="05000000000000000000" pitchFamily="2" charset="2"/>
                        <a:buChar char=""/>
                        <a:tabLst/>
                      </a:pPr>
                      <a:r>
                        <a:rPr lang="en-US" sz="1100" dirty="0">
                          <a:solidFill>
                            <a:srgbClr val="000000"/>
                          </a:solidFill>
                          <a:effectLst/>
                          <a:latin typeface="LiberationSerif"/>
                          <a:ea typeface="Calibri" panose="020F0502020204030204" pitchFamily="34" charset="0"/>
                          <a:cs typeface="LiberationSerif"/>
                        </a:rPr>
                        <a:t>Warn the offender; Any offense judged to be major in nature shall result in an immediate ejection.</a:t>
                      </a:r>
                    </a:p>
                    <a:p>
                      <a:pPr marL="166688" marR="0" lvl="0" indent="-166688">
                        <a:lnSpc>
                          <a:spcPct val="90000"/>
                        </a:lnSpc>
                        <a:spcBef>
                          <a:spcPts val="600"/>
                        </a:spcBef>
                        <a:spcAft>
                          <a:spcPts val="0"/>
                        </a:spcAft>
                        <a:buFont typeface="Wingdings" panose="05000000000000000000" pitchFamily="2" charset="2"/>
                        <a:buChar char=""/>
                        <a:tabLst/>
                      </a:pPr>
                      <a:r>
                        <a:rPr lang="en-US" sz="1100" dirty="0">
                          <a:solidFill>
                            <a:srgbClr val="000000"/>
                          </a:solidFill>
                          <a:effectLst/>
                          <a:latin typeface="LiberationSerif"/>
                          <a:ea typeface="Calibri" panose="020F0502020204030204" pitchFamily="34" charset="0"/>
                          <a:cs typeface="LiberationSerif"/>
                        </a:rPr>
                        <a:t>For coaches who violate f (1-5), g, h, </a:t>
                      </a:r>
                      <a:r>
                        <a:rPr lang="en-US" sz="1100" dirty="0" err="1">
                          <a:solidFill>
                            <a:srgbClr val="000000"/>
                          </a:solidFill>
                          <a:effectLst/>
                          <a:latin typeface="LiberationSerif"/>
                          <a:ea typeface="Calibri" panose="020F0502020204030204" pitchFamily="34" charset="0"/>
                          <a:cs typeface="LiberationSerif"/>
                        </a:rPr>
                        <a:t>i</a:t>
                      </a:r>
                      <a:r>
                        <a:rPr lang="en-US" sz="1100" dirty="0">
                          <a:solidFill>
                            <a:srgbClr val="000000"/>
                          </a:solidFill>
                          <a:effectLst/>
                          <a:latin typeface="LiberationSerif"/>
                          <a:ea typeface="Calibri" panose="020F0502020204030204" pitchFamily="34" charset="0"/>
                          <a:cs typeface="LiberationSerif"/>
                        </a:rPr>
                        <a:t>, j or k, issue a warning or eject the offender.</a:t>
                      </a:r>
                    </a:p>
                    <a:p>
                      <a:pPr marL="166688" marR="0" lvl="0" indent="-166688">
                        <a:lnSpc>
                          <a:spcPct val="90000"/>
                        </a:lnSpc>
                        <a:spcBef>
                          <a:spcPts val="600"/>
                        </a:spcBef>
                        <a:spcAft>
                          <a:spcPts val="0"/>
                        </a:spcAft>
                        <a:buFont typeface="Wingdings" panose="05000000000000000000" pitchFamily="2" charset="2"/>
                        <a:buChar char=""/>
                        <a:tabLst/>
                      </a:pPr>
                      <a:r>
                        <a:rPr lang="en-US" sz="1100" dirty="0">
                          <a:solidFill>
                            <a:srgbClr val="000000"/>
                          </a:solidFill>
                          <a:effectLst/>
                          <a:latin typeface="LiberationSerif"/>
                          <a:ea typeface="Calibri" panose="020F0502020204030204" pitchFamily="34" charset="0"/>
                          <a:cs typeface="LiberationSerif"/>
                        </a:rPr>
                        <a:t>For violation of f(6) both the head coach and offending coach shall receive a written warning or ejection.</a:t>
                      </a:r>
                    </a:p>
                    <a:p>
                      <a:pPr marL="166688" marR="0" lvl="0" indent="-166688">
                        <a:lnSpc>
                          <a:spcPct val="90000"/>
                        </a:lnSpc>
                        <a:spcBef>
                          <a:spcPts val="600"/>
                        </a:spcBef>
                        <a:spcAft>
                          <a:spcPts val="0"/>
                        </a:spcAft>
                        <a:buFont typeface="Wingdings" panose="05000000000000000000" pitchFamily="2" charset="2"/>
                        <a:buChar char=""/>
                        <a:tabLst/>
                      </a:pPr>
                      <a:r>
                        <a:rPr lang="en-US" sz="1100" dirty="0">
                          <a:solidFill>
                            <a:srgbClr val="000000"/>
                          </a:solidFill>
                          <a:effectLst/>
                          <a:latin typeface="LiberationSerif"/>
                          <a:ea typeface="Calibri" panose="020F0502020204030204" pitchFamily="34" charset="0"/>
                          <a:cs typeface="LiberationSerif"/>
                        </a:rPr>
                        <a:t>In f(7), the state association shall determine appropriate action.</a:t>
                      </a:r>
                    </a:p>
                  </a:txBody>
                  <a:tcPr marL="68580" marR="68580" marT="18288" marB="18288"/>
                </a:tc>
                <a:extLst>
                  <a:ext uri="{0D108BD9-81ED-4DB2-BD59-A6C34878D82A}">
                    <a16:rowId xmlns:a16="http://schemas.microsoft.com/office/drawing/2014/main" val="4162054380"/>
                  </a:ext>
                </a:extLst>
              </a:tr>
            </a:tbl>
          </a:graphicData>
        </a:graphic>
      </p:graphicFrame>
    </p:spTree>
    <p:extLst>
      <p:ext uri="{BB962C8B-B14F-4D97-AF65-F5344CB8AC3E}">
        <p14:creationId xmlns:p14="http://schemas.microsoft.com/office/powerpoint/2010/main" val="1355587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0A4F-ECC5-45F7-8DCF-486F4A7954B8}"/>
              </a:ext>
            </a:extLst>
          </p:cNvPr>
          <p:cNvSpPr>
            <a:spLocks noGrp="1"/>
          </p:cNvSpPr>
          <p:nvPr>
            <p:ph type="title"/>
          </p:nvPr>
        </p:nvSpPr>
        <p:spPr>
          <a:xfrm>
            <a:off x="521207" y="335560"/>
            <a:ext cx="11072378" cy="1109192"/>
          </a:xfrm>
        </p:spPr>
        <p:txBody>
          <a:bodyPr>
            <a:normAutofit fontScale="90000"/>
          </a:bodyPr>
          <a:lstStyle/>
          <a:p>
            <a:br>
              <a:rPr lang="en-US" dirty="0">
                <a:solidFill>
                  <a:srgbClr val="FF0000"/>
                </a:solidFill>
                <a:latin typeface="Arial" panose="020B0604020202020204" pitchFamily="34" charset="0"/>
              </a:rPr>
            </a:br>
            <a:br>
              <a:rPr lang="en-US" dirty="0">
                <a:solidFill>
                  <a:srgbClr val="FF0000"/>
                </a:solidFill>
                <a:latin typeface="Arial" panose="020B0604020202020204" pitchFamily="34" charset="0"/>
              </a:rPr>
            </a:br>
            <a:br>
              <a:rPr lang="en-US" dirty="0">
                <a:solidFill>
                  <a:srgbClr val="FF0000"/>
                </a:solidFill>
              </a:rPr>
            </a:br>
            <a:br>
              <a:rPr lang="en-US" dirty="0">
                <a:solidFill>
                  <a:srgbClr val="FF0000"/>
                </a:solidFill>
              </a:rPr>
            </a:br>
            <a:r>
              <a:rPr lang="en-US" b="1" dirty="0">
                <a:solidFill>
                  <a:srgbClr val="FF0000"/>
                </a:solidFill>
              </a:rPr>
              <a:t>P</a:t>
            </a:r>
            <a:r>
              <a:rPr lang="en-US" sz="2800" b="1" dirty="0">
                <a:solidFill>
                  <a:srgbClr val="FF0000"/>
                </a:solidFill>
              </a:rPr>
              <a:t>enalty or Award  (Part 1) . . . </a:t>
            </a:r>
            <a:br>
              <a:rPr lang="en-US" dirty="0">
                <a:solidFill>
                  <a:srgbClr val="FF0000"/>
                </a:solidFill>
              </a:rPr>
            </a:br>
            <a:endParaRPr lang="en-US" dirty="0"/>
          </a:p>
        </p:txBody>
      </p:sp>
      <p:graphicFrame>
        <p:nvGraphicFramePr>
          <p:cNvPr id="4" name="Table 4">
            <a:extLst>
              <a:ext uri="{FF2B5EF4-FFF2-40B4-BE49-F238E27FC236}">
                <a16:creationId xmlns:a16="http://schemas.microsoft.com/office/drawing/2014/main" id="{36238088-82E6-4026-A802-36B481D77469}"/>
              </a:ext>
            </a:extLst>
          </p:cNvPr>
          <p:cNvGraphicFramePr>
            <a:graphicFrameLocks noGrp="1"/>
          </p:cNvGraphicFramePr>
          <p:nvPr>
            <p:ph sz="quarter" idx="10"/>
            <p:extLst>
              <p:ext uri="{D42A27DB-BD31-4B8C-83A1-F6EECF244321}">
                <p14:modId xmlns:p14="http://schemas.microsoft.com/office/powerpoint/2010/main" val="3821220869"/>
              </p:ext>
            </p:extLst>
          </p:nvPr>
        </p:nvGraphicFramePr>
        <p:xfrm>
          <a:off x="559837" y="1435100"/>
          <a:ext cx="5116712" cy="4663440"/>
        </p:xfrm>
        <a:graphic>
          <a:graphicData uri="http://schemas.openxmlformats.org/drawingml/2006/table">
            <a:tbl>
              <a:tblPr firstRow="1" bandRow="1">
                <a:tableStyleId>{5C22544A-7EE6-4342-B048-85BDC9FD1C3A}</a:tableStyleId>
              </a:tblPr>
              <a:tblGrid>
                <a:gridCol w="2548312">
                  <a:extLst>
                    <a:ext uri="{9D8B030D-6E8A-4147-A177-3AD203B41FA5}">
                      <a16:colId xmlns:a16="http://schemas.microsoft.com/office/drawing/2014/main" val="868348796"/>
                    </a:ext>
                  </a:extLst>
                </a:gridCol>
                <a:gridCol w="2568400">
                  <a:extLst>
                    <a:ext uri="{9D8B030D-6E8A-4147-A177-3AD203B41FA5}">
                      <a16:colId xmlns:a16="http://schemas.microsoft.com/office/drawing/2014/main" val="1957484011"/>
                    </a:ext>
                  </a:extLst>
                </a:gridCol>
              </a:tblGrid>
              <a:tr h="372537">
                <a:tc>
                  <a:txBody>
                    <a:bodyPr/>
                    <a:lstStyle/>
                    <a:p>
                      <a:pPr marL="0" algn="ctr" defTabSz="914400" rtl="0" eaLnBrk="1" latinLnBrk="0" hangingPunct="1"/>
                      <a:r>
                        <a:rPr lang="en-US" sz="1800" b="1" kern="1200" dirty="0">
                          <a:solidFill>
                            <a:schemeClr val="lt1"/>
                          </a:solidFill>
                          <a:latin typeface="+mn-lt"/>
                          <a:ea typeface="+mn-ea"/>
                          <a:cs typeface="+mn-cs"/>
                        </a:rPr>
                        <a:t>Situation Cont.</a:t>
                      </a:r>
                    </a:p>
                  </a:txBody>
                  <a:tcPr/>
                </a:tc>
                <a:tc>
                  <a:txBody>
                    <a:bodyPr/>
                    <a:lstStyle/>
                    <a:p>
                      <a:pPr marL="0" algn="ctr" defTabSz="914400" rtl="0" eaLnBrk="1" latinLnBrk="0" hangingPunct="1"/>
                      <a:r>
                        <a:rPr lang="en-US" sz="1800" b="1" kern="1200" dirty="0">
                          <a:solidFill>
                            <a:schemeClr val="lt1"/>
                          </a:solidFill>
                          <a:latin typeface="+mn-lt"/>
                          <a:ea typeface="+mn-ea"/>
                          <a:cs typeface="+mn-cs"/>
                        </a:rPr>
                        <a:t>Penalty or Award</a:t>
                      </a:r>
                    </a:p>
                  </a:txBody>
                  <a:tcPr/>
                </a:tc>
                <a:extLst>
                  <a:ext uri="{0D108BD9-81ED-4DB2-BD59-A6C34878D82A}">
                    <a16:rowId xmlns:a16="http://schemas.microsoft.com/office/drawing/2014/main" val="2743063702"/>
                  </a:ext>
                </a:extLst>
              </a:tr>
              <a:tr h="4290903">
                <a:tc>
                  <a:txBody>
                    <a:bodyPr/>
                    <a:lstStyle/>
                    <a:p>
                      <a:pPr marL="401638" marR="0" lvl="1" indent="-228600" algn="l" defTabSz="914400" rtl="0" eaLnBrk="1" latinLnBrk="0" hangingPunct="1">
                        <a:lnSpc>
                          <a:spcPct val="90000"/>
                        </a:lnSpc>
                        <a:spcBef>
                          <a:spcPts val="600"/>
                        </a:spcBef>
                        <a:spcAft>
                          <a:spcPts val="0"/>
                        </a:spcAft>
                        <a:buFont typeface="+mj-lt"/>
                        <a:buAutoNum type="arabicPeriod" startAt="7"/>
                        <a:tabLst/>
                      </a:pPr>
                      <a:r>
                        <a:rPr lang="en-US" sz="1100" kern="1200" dirty="0">
                          <a:solidFill>
                            <a:schemeClr val="dk1"/>
                          </a:solidFill>
                          <a:effectLst/>
                          <a:latin typeface="Calibri" panose="020F0502020204030204" pitchFamily="34" charset="0"/>
                          <a:ea typeface="+mn-ea"/>
                          <a:cs typeface="Times New Roman" panose="02020603050405020304" pitchFamily="18" charset="0"/>
                        </a:rPr>
                        <a:t>Confronting or directing unsportsmanlike conduct to the umpires after the game has concluded and until the umpires have departed the game site</a:t>
                      </a:r>
                    </a:p>
                    <a:p>
                      <a:pPr lvl="0">
                        <a:lnSpc>
                          <a:spcPct val="90000"/>
                        </a:lnSpc>
                        <a:spcBef>
                          <a:spcPts val="600"/>
                        </a:spcBef>
                      </a:pPr>
                      <a:r>
                        <a:rPr lang="en-US" sz="1100" kern="1200" dirty="0">
                          <a:solidFill>
                            <a:schemeClr val="dk1"/>
                          </a:solidFill>
                          <a:effectLst/>
                          <a:latin typeface="Calibri" panose="020F0502020204030204" pitchFamily="34" charset="0"/>
                          <a:ea typeface="+mn-ea"/>
                          <a:cs typeface="Calibri" panose="020F0502020204030204" pitchFamily="34" charset="0"/>
                        </a:rPr>
                        <a:t>enter the area behind the catcher while the opposing pitcher and catcher are in their positions</a:t>
                      </a:r>
                    </a:p>
                    <a:p>
                      <a:pPr lvl="0">
                        <a:lnSpc>
                          <a:spcPct val="90000"/>
                        </a:lnSpc>
                        <a:spcBef>
                          <a:spcPts val="600"/>
                        </a:spcBef>
                      </a:pPr>
                      <a:r>
                        <a:rPr lang="en-US" sz="1100" kern="1200" dirty="0">
                          <a:solidFill>
                            <a:schemeClr val="dk1"/>
                          </a:solidFill>
                          <a:effectLst/>
                          <a:latin typeface="Calibri" panose="020F0502020204030204" pitchFamily="34" charset="0"/>
                          <a:ea typeface="+mn-ea"/>
                          <a:cs typeface="Calibri" panose="020F0502020204030204" pitchFamily="34" charset="0"/>
                        </a:rPr>
                        <a:t>use of any object in his possession in the coach’s box other than a stopwatch, rule book (hard copy), scorebook be outside the designated dugout (bench) or bullpen area if not a batter, runner, on-deck batter, in the coach’s box or one of the nine players on defense charge an umpire</a:t>
                      </a:r>
                    </a:p>
                    <a:p>
                      <a:pPr>
                        <a:lnSpc>
                          <a:spcPct val="90000"/>
                        </a:lnSpc>
                        <a:spcBef>
                          <a:spcPts val="600"/>
                        </a:spcBef>
                      </a:pPr>
                      <a:r>
                        <a:rPr lang="en-US" sz="1100" kern="1200" dirty="0">
                          <a:solidFill>
                            <a:schemeClr val="dk1"/>
                          </a:solidFill>
                          <a:effectLst/>
                          <a:latin typeface="Calibri" panose="020F0502020204030204" pitchFamily="34" charset="0"/>
                          <a:ea typeface="+mn-ea"/>
                          <a:cs typeface="Calibri" panose="020F0502020204030204" pitchFamily="34" charset="0"/>
                        </a:rPr>
                        <a:t>use amplifiers or bullhorns for coaching purposes during the course of the game</a:t>
                      </a:r>
                    </a:p>
                  </a:txBody>
                  <a:tcPr marL="68580" marR="68580" marT="18288" marB="18288"/>
                </a:tc>
                <a:tc>
                  <a:txBody>
                    <a:bodyPr/>
                    <a:lstStyle/>
                    <a:p>
                      <a:pPr lvl="0">
                        <a:lnSpc>
                          <a:spcPct val="90000"/>
                        </a:lnSpc>
                        <a:spcBef>
                          <a:spcPts val="600"/>
                        </a:spcBef>
                      </a:pPr>
                      <a:r>
                        <a:rPr lang="en-US" sz="1100" kern="1200" dirty="0">
                          <a:solidFill>
                            <a:schemeClr val="dk1"/>
                          </a:solidFill>
                          <a:effectLst/>
                          <a:latin typeface="Calibri" panose="020F0502020204030204" pitchFamily="34" charset="0"/>
                          <a:ea typeface="+mn-ea"/>
                          <a:cs typeface="Calibri" panose="020F0502020204030204" pitchFamily="34" charset="0"/>
                        </a:rPr>
                        <a:t>Warn the offender; Any offense judged to be major in nature shall result in an immediate ejection. For coaches who violate f (1-5), g, h, </a:t>
                      </a:r>
                      <a:r>
                        <a:rPr lang="en-US" sz="1100" kern="1200" dirty="0" err="1">
                          <a:solidFill>
                            <a:schemeClr val="dk1"/>
                          </a:solidFill>
                          <a:effectLst/>
                          <a:latin typeface="Calibri" panose="020F0502020204030204" pitchFamily="34" charset="0"/>
                          <a:ea typeface="+mn-ea"/>
                          <a:cs typeface="Calibri" panose="020F0502020204030204" pitchFamily="34" charset="0"/>
                        </a:rPr>
                        <a:t>i</a:t>
                      </a:r>
                      <a:r>
                        <a:rPr lang="en-US" sz="1100" kern="1200" dirty="0">
                          <a:solidFill>
                            <a:schemeClr val="dk1"/>
                          </a:solidFill>
                          <a:effectLst/>
                          <a:latin typeface="Calibri" panose="020F0502020204030204" pitchFamily="34" charset="0"/>
                          <a:ea typeface="+mn-ea"/>
                          <a:cs typeface="Calibri" panose="020F0502020204030204" pitchFamily="34" charset="0"/>
                        </a:rPr>
                        <a:t>, j or k, issue a warning or eject the offender. For violation of f(6) both the head coach and offending coach shall receive a written warning or ejection.</a:t>
                      </a:r>
                    </a:p>
                    <a:p>
                      <a:pPr>
                        <a:lnSpc>
                          <a:spcPct val="90000"/>
                        </a:lnSpc>
                        <a:spcBef>
                          <a:spcPts val="600"/>
                        </a:spcBef>
                      </a:pPr>
                      <a:r>
                        <a:rPr lang="en-US" sz="1100" kern="1200" dirty="0">
                          <a:solidFill>
                            <a:schemeClr val="dk1"/>
                          </a:solidFill>
                          <a:effectLst/>
                          <a:latin typeface="Calibri" panose="020F0502020204030204" pitchFamily="34" charset="0"/>
                          <a:ea typeface="+mn-ea"/>
                          <a:cs typeface="Calibri" panose="020F0502020204030204" pitchFamily="34" charset="0"/>
                        </a:rPr>
                        <a:t>In f(7), the state association shall determine appropriate action.</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18288" marB="18288"/>
                </a:tc>
                <a:extLst>
                  <a:ext uri="{0D108BD9-81ED-4DB2-BD59-A6C34878D82A}">
                    <a16:rowId xmlns:a16="http://schemas.microsoft.com/office/drawing/2014/main" val="4162054380"/>
                  </a:ext>
                </a:extLst>
              </a:tr>
            </a:tbl>
          </a:graphicData>
        </a:graphic>
      </p:graphicFrame>
      <p:graphicFrame>
        <p:nvGraphicFramePr>
          <p:cNvPr id="5" name="Table 4">
            <a:extLst>
              <a:ext uri="{FF2B5EF4-FFF2-40B4-BE49-F238E27FC236}">
                <a16:creationId xmlns:a16="http://schemas.microsoft.com/office/drawing/2014/main" id="{5A3FFFAE-3614-47B0-A941-88D22A91BEFA}"/>
              </a:ext>
            </a:extLst>
          </p:cNvPr>
          <p:cNvGraphicFramePr>
            <a:graphicFrameLocks/>
          </p:cNvGraphicFramePr>
          <p:nvPr>
            <p:extLst>
              <p:ext uri="{D42A27DB-BD31-4B8C-83A1-F6EECF244321}">
                <p14:modId xmlns:p14="http://schemas.microsoft.com/office/powerpoint/2010/main" val="102534414"/>
              </p:ext>
            </p:extLst>
          </p:nvPr>
        </p:nvGraphicFramePr>
        <p:xfrm>
          <a:off x="5794408" y="1435099"/>
          <a:ext cx="5799176" cy="4664831"/>
        </p:xfrm>
        <a:graphic>
          <a:graphicData uri="http://schemas.openxmlformats.org/drawingml/2006/table">
            <a:tbl>
              <a:tblPr firstRow="1" bandRow="1">
                <a:tableStyleId>{5C22544A-7EE6-4342-B048-85BDC9FD1C3A}</a:tableStyleId>
              </a:tblPr>
              <a:tblGrid>
                <a:gridCol w="2899588">
                  <a:extLst>
                    <a:ext uri="{9D8B030D-6E8A-4147-A177-3AD203B41FA5}">
                      <a16:colId xmlns:a16="http://schemas.microsoft.com/office/drawing/2014/main" val="868348796"/>
                    </a:ext>
                  </a:extLst>
                </a:gridCol>
                <a:gridCol w="2899588">
                  <a:extLst>
                    <a:ext uri="{9D8B030D-6E8A-4147-A177-3AD203B41FA5}">
                      <a16:colId xmlns:a16="http://schemas.microsoft.com/office/drawing/2014/main" val="1957484011"/>
                    </a:ext>
                  </a:extLst>
                </a:gridCol>
              </a:tblGrid>
              <a:tr h="364370">
                <a:tc>
                  <a:txBody>
                    <a:bodyPr/>
                    <a:lstStyle/>
                    <a:p>
                      <a:pPr algn="ctr"/>
                      <a:r>
                        <a:rPr lang="en-US" dirty="0"/>
                        <a:t>Situation</a:t>
                      </a:r>
                    </a:p>
                  </a:txBody>
                  <a:tcPr/>
                </a:tc>
                <a:tc>
                  <a:txBody>
                    <a:bodyPr/>
                    <a:lstStyle/>
                    <a:p>
                      <a:pPr algn="ctr"/>
                      <a:r>
                        <a:rPr lang="en-US" dirty="0"/>
                        <a:t>Penalty or Award</a:t>
                      </a:r>
                    </a:p>
                  </a:txBody>
                  <a:tcPr/>
                </a:tc>
                <a:extLst>
                  <a:ext uri="{0D108BD9-81ED-4DB2-BD59-A6C34878D82A}">
                    <a16:rowId xmlns:a16="http://schemas.microsoft.com/office/drawing/2014/main" val="2743063702"/>
                  </a:ext>
                </a:extLst>
              </a:tr>
              <a:tr h="4299071">
                <a:tc>
                  <a:txBody>
                    <a:bodyPr/>
                    <a:lstStyle/>
                    <a:p>
                      <a:pPr marL="0" marR="0">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Warnings/Ejections:</a:t>
                      </a:r>
                      <a:r>
                        <a:rPr lang="en-US" sz="1100" dirty="0">
                          <a:effectLst/>
                          <a:latin typeface="Calibri" panose="020F0502020204030204" pitchFamily="34" charset="0"/>
                          <a:ea typeface="Calibri" panose="020F0502020204030204" pitchFamily="34" charset="0"/>
                          <a:cs typeface="Times New Roman" panose="02020603050405020304" pitchFamily="18" charset="0"/>
                        </a:rPr>
                        <a:t> A coach, player, substitute, etc. shall not:</a:t>
                      </a:r>
                    </a:p>
                    <a:p>
                      <a:pPr marL="166688" marR="0" lvl="0" indent="-166688" algn="l" defTabSz="914400" rtl="0" eaLnBrk="1" latinLnBrk="0" hangingPunct="1">
                        <a:lnSpc>
                          <a:spcPct val="90000"/>
                        </a:lnSpc>
                        <a:spcBef>
                          <a:spcPts val="600"/>
                        </a:spcBef>
                        <a:spcAft>
                          <a:spcPts val="0"/>
                        </a:spcAft>
                        <a:buFont typeface="+mj-lt"/>
                        <a:buAutoNum type="alphaLcPeriod"/>
                        <a:tabLst/>
                      </a:pPr>
                      <a:r>
                        <a:rPr lang="en-US" sz="1100" b="1" kern="1200" dirty="0">
                          <a:solidFill>
                            <a:schemeClr val="dk1"/>
                          </a:solidFill>
                          <a:effectLst/>
                          <a:latin typeface="+mn-lt"/>
                          <a:ea typeface="Calibri" panose="020F0502020204030204" pitchFamily="34" charset="0"/>
                          <a:cs typeface="Times New Roman" panose="02020603050405020304" pitchFamily="18" charset="0"/>
                        </a:rPr>
                        <a:t>commit any unsportsmanlike act to include, but not limited to</a:t>
                      </a:r>
                    </a:p>
                    <a:p>
                      <a:pPr marL="344488" marR="0" lvl="1" indent="-171450" algn="l" defTabSz="914400" rtl="0" eaLnBrk="1" latinLnBrk="0" hangingPunct="1">
                        <a:lnSpc>
                          <a:spcPct val="90000"/>
                        </a:lnSpc>
                        <a:spcBef>
                          <a:spcPts val="600"/>
                        </a:spcBef>
                        <a:spcAft>
                          <a:spcPts val="0"/>
                        </a:spcAft>
                        <a:buFont typeface="+mj-lt"/>
                        <a:buAutoNum type="arabicPeriod"/>
                        <a:tabLst/>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use of words or actions to incite or attempt to incite spectators - demonstrations</a:t>
                      </a:r>
                    </a:p>
                    <a:p>
                      <a:pPr marL="344488" marR="0" lvl="1" indent="-171450" algn="l" defTabSz="914400" rtl="0" eaLnBrk="1" latinLnBrk="0" hangingPunct="1">
                        <a:lnSpc>
                          <a:spcPct val="90000"/>
                        </a:lnSpc>
                        <a:spcBef>
                          <a:spcPts val="600"/>
                        </a:spcBef>
                        <a:spcAft>
                          <a:spcPts val="0"/>
                        </a:spcAft>
                        <a:buFont typeface="+mj-lt"/>
                        <a:buAutoNum type="arabicPeriod"/>
                        <a:tabLst/>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use of profanity, intimidation tactics, remarks reflecting unfavorably upon any other person or taunting or baiting. The NFHS disapproves of any form of taunting</a:t>
                      </a:r>
                    </a:p>
                    <a:p>
                      <a:pPr marL="344488" marR="0" lvl="1" indent="-171450" algn="l" defTabSz="914400" rtl="0" eaLnBrk="1" latinLnBrk="0" hangingPunct="1">
                        <a:lnSpc>
                          <a:spcPct val="90000"/>
                        </a:lnSpc>
                        <a:spcBef>
                          <a:spcPts val="600"/>
                        </a:spcBef>
                        <a:spcAft>
                          <a:spcPts val="0"/>
                        </a:spcAft>
                        <a:buFont typeface="+mj-lt"/>
                        <a:buAutoNum type="arabicPeriod"/>
                        <a:tabLst/>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use of any language intended to intimidate</a:t>
                      </a:r>
                    </a:p>
                    <a:p>
                      <a:pPr marL="344488" marR="0" lvl="1" indent="-171450" algn="l" defTabSz="914400" rtl="0" eaLnBrk="1" latinLnBrk="0" hangingPunct="1">
                        <a:lnSpc>
                          <a:spcPct val="90000"/>
                        </a:lnSpc>
                        <a:spcBef>
                          <a:spcPts val="600"/>
                        </a:spcBef>
                        <a:spcAft>
                          <a:spcPts val="0"/>
                        </a:spcAft>
                        <a:buFont typeface="+mj-lt"/>
                        <a:buAutoNum type="arabicPeriod"/>
                        <a:tabLst/>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behavior in any manner not in accordance with the spirit of fair play</a:t>
                      </a:r>
                    </a:p>
                    <a:p>
                      <a:pPr marL="344488" marR="0" lvl="1" indent="-171450" algn="l" defTabSz="914400" rtl="0" eaLnBrk="1" latinLnBrk="0" hangingPunct="1">
                        <a:lnSpc>
                          <a:spcPct val="90000"/>
                        </a:lnSpc>
                        <a:spcBef>
                          <a:spcPts val="600"/>
                        </a:spcBef>
                        <a:spcAft>
                          <a:spcPts val="0"/>
                        </a:spcAft>
                        <a:buFont typeface="+mj-lt"/>
                        <a:buAutoNum type="arabicPeriod"/>
                        <a:tabLst/>
                      </a:pPr>
                      <a:r>
                        <a:rPr lang="en-US" sz="11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being in live ball territory (excluding team’s bullpen area) during the opponent’s infield practice prior to the start of the game</a:t>
                      </a:r>
                    </a:p>
                    <a:p>
                      <a:pPr marL="344488" marR="0" lvl="1" indent="-171450" algn="l" defTabSz="914400" rtl="0" eaLnBrk="1" latinLnBrk="0" hangingPunct="1">
                        <a:lnSpc>
                          <a:spcPct val="90000"/>
                        </a:lnSpc>
                        <a:spcBef>
                          <a:spcPts val="600"/>
                        </a:spcBef>
                        <a:spcAft>
                          <a:spcPts val="0"/>
                        </a:spcAft>
                        <a:buFont typeface="+mj-lt"/>
                        <a:buAutoNum type="arabicPeriod"/>
                        <a:tabLst/>
                      </a:pPr>
                      <a:r>
                        <a:rPr lang="en-US" sz="11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any member of the coaching staff who is not the head coach (or designee) leaving the vicinity of the dugout or coaching box to dispute a judgment call by an umpire</a:t>
                      </a:r>
                    </a:p>
                  </a:txBody>
                  <a:tcPr marL="68580" marR="68580" marT="18288" marB="18288"/>
                </a:tc>
                <a:tc>
                  <a:txBody>
                    <a:bodyPr/>
                    <a:lstStyle/>
                    <a:p>
                      <a:pPr marL="166688" marR="0" lvl="0" indent="-166688" algn="l" defTabSz="914400" rtl="0" eaLnBrk="1" latinLnBrk="0" hangingPunct="1">
                        <a:lnSpc>
                          <a:spcPct val="90000"/>
                        </a:lnSpc>
                        <a:spcBef>
                          <a:spcPts val="600"/>
                        </a:spcBef>
                        <a:spcAft>
                          <a:spcPts val="0"/>
                        </a:spcAft>
                        <a:buFont typeface="Wingdings" panose="05000000000000000000" pitchFamily="2" charset="2"/>
                        <a:buChar char=""/>
                        <a:tabLst/>
                      </a:pPr>
                      <a:r>
                        <a:rPr lang="en-US" sz="1100" kern="1200" dirty="0">
                          <a:solidFill>
                            <a:srgbClr val="000000"/>
                          </a:solidFill>
                          <a:effectLst/>
                          <a:latin typeface="LiberationSerif"/>
                          <a:ea typeface="+mn-ea"/>
                          <a:cs typeface="Calibri" panose="020F0502020204030204" pitchFamily="34" charset="0"/>
                        </a:rPr>
                        <a:t>Eject the offender.</a:t>
                      </a:r>
                    </a:p>
                    <a:p>
                      <a:pPr marL="166688" marR="0" lvl="0" indent="-166688" algn="l" defTabSz="914400" rtl="0" eaLnBrk="1" latinLnBrk="0" hangingPunct="1">
                        <a:lnSpc>
                          <a:spcPct val="90000"/>
                        </a:lnSpc>
                        <a:spcBef>
                          <a:spcPts val="600"/>
                        </a:spcBef>
                        <a:spcAft>
                          <a:spcPts val="0"/>
                        </a:spcAft>
                        <a:buFont typeface="Wingdings" panose="05000000000000000000" pitchFamily="2" charset="2"/>
                        <a:buChar char=""/>
                        <a:tabLst/>
                      </a:pPr>
                      <a:r>
                        <a:rPr lang="en-US" sz="1100" kern="1200" dirty="0">
                          <a:solidFill>
                            <a:srgbClr val="000000"/>
                          </a:solidFill>
                          <a:effectLst/>
                          <a:latin typeface="LiberationSerif"/>
                          <a:ea typeface="+mn-ea"/>
                          <a:cs typeface="Calibri" panose="020F0502020204030204" pitchFamily="34" charset="0"/>
                        </a:rPr>
                        <a:t>Failure to comply shall result in a forfeit.</a:t>
                      </a:r>
                    </a:p>
                    <a:p>
                      <a:pPr marL="166688" marR="0" lvl="0" indent="-166688" algn="l" defTabSz="914400" rtl="0" eaLnBrk="1" latinLnBrk="0" hangingPunct="1">
                        <a:lnSpc>
                          <a:spcPct val="90000"/>
                        </a:lnSpc>
                        <a:spcBef>
                          <a:spcPts val="600"/>
                        </a:spcBef>
                        <a:spcAft>
                          <a:spcPts val="0"/>
                        </a:spcAft>
                        <a:buFont typeface="Wingdings" panose="05000000000000000000" pitchFamily="2" charset="2"/>
                        <a:buChar char=""/>
                        <a:tabLst/>
                      </a:pPr>
                      <a:r>
                        <a:rPr lang="en-US" sz="1100" kern="1200" dirty="0">
                          <a:solidFill>
                            <a:srgbClr val="000000"/>
                          </a:solidFill>
                          <a:effectLst/>
                          <a:latin typeface="LiberationSerif"/>
                          <a:ea typeface="+mn-ea"/>
                          <a:cs typeface="Calibri" panose="020F0502020204030204" pitchFamily="34" charset="0"/>
                        </a:rPr>
                        <a:t>In (m), the ball is immediately dead, if on offense, eject the player and declare him out, unless he has already scored. If the defense commits the malicious contact, eject the player; the umpire shall rule either safe or out on the play and award the runner(s) the appropriate base(s) he felt they would have obtained if the malicious contact had not occurred.</a:t>
                      </a:r>
                      <a:endParaRPr lang="en-US" sz="1100" kern="1200" dirty="0">
                        <a:solidFill>
                          <a:srgbClr val="000000"/>
                        </a:solidFill>
                        <a:effectLst/>
                        <a:latin typeface="LiberationSerif"/>
                        <a:ea typeface="Calibri" panose="020F0502020204030204" pitchFamily="34" charset="0"/>
                        <a:cs typeface="Calibri" panose="020F0502020204030204" pitchFamily="34" charset="0"/>
                      </a:endParaRPr>
                    </a:p>
                  </a:txBody>
                  <a:tcPr marL="68580" marR="68580" marT="18288" marB="18288"/>
                </a:tc>
                <a:extLst>
                  <a:ext uri="{0D108BD9-81ED-4DB2-BD59-A6C34878D82A}">
                    <a16:rowId xmlns:a16="http://schemas.microsoft.com/office/drawing/2014/main" val="4162054380"/>
                  </a:ext>
                </a:extLst>
              </a:tr>
            </a:tbl>
          </a:graphicData>
        </a:graphic>
      </p:graphicFrame>
    </p:spTree>
    <p:extLst>
      <p:ext uri="{BB962C8B-B14F-4D97-AF65-F5344CB8AC3E}">
        <p14:creationId xmlns:p14="http://schemas.microsoft.com/office/powerpoint/2010/main" val="19246586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00A4F-ECC5-45F7-8DCF-486F4A7954B8}"/>
              </a:ext>
            </a:extLst>
          </p:cNvPr>
          <p:cNvSpPr>
            <a:spLocks noGrp="1"/>
          </p:cNvSpPr>
          <p:nvPr>
            <p:ph type="title"/>
          </p:nvPr>
        </p:nvSpPr>
        <p:spPr>
          <a:xfrm>
            <a:off x="521207" y="335560"/>
            <a:ext cx="11072378" cy="1109192"/>
          </a:xfrm>
        </p:spPr>
        <p:txBody>
          <a:bodyPr>
            <a:normAutofit fontScale="90000"/>
          </a:bodyPr>
          <a:lstStyle/>
          <a:p>
            <a:br>
              <a:rPr lang="en-US" dirty="0">
                <a:solidFill>
                  <a:srgbClr val="FF0000"/>
                </a:solidFill>
                <a:latin typeface="Arial" panose="020B0604020202020204" pitchFamily="34" charset="0"/>
              </a:rPr>
            </a:br>
            <a:br>
              <a:rPr lang="en-US" dirty="0">
                <a:solidFill>
                  <a:srgbClr val="FF0000"/>
                </a:solidFill>
                <a:latin typeface="Arial" panose="020B0604020202020204" pitchFamily="34" charset="0"/>
              </a:rPr>
            </a:br>
            <a:br>
              <a:rPr lang="en-US" dirty="0">
                <a:solidFill>
                  <a:srgbClr val="FF0000"/>
                </a:solidFill>
              </a:rPr>
            </a:br>
            <a:br>
              <a:rPr lang="en-US" dirty="0">
                <a:solidFill>
                  <a:srgbClr val="FF0000"/>
                </a:solidFill>
              </a:rPr>
            </a:br>
            <a:r>
              <a:rPr lang="en-US" b="1" dirty="0">
                <a:solidFill>
                  <a:srgbClr val="FF0000"/>
                </a:solidFill>
              </a:rPr>
              <a:t>P</a:t>
            </a:r>
            <a:r>
              <a:rPr lang="en-US" sz="2800" b="1" dirty="0">
                <a:solidFill>
                  <a:srgbClr val="FF0000"/>
                </a:solidFill>
              </a:rPr>
              <a:t>enalty or Award  (Part 1) . . . </a:t>
            </a:r>
            <a:br>
              <a:rPr lang="en-US" dirty="0">
                <a:solidFill>
                  <a:srgbClr val="FF0000"/>
                </a:solidFill>
              </a:rPr>
            </a:br>
            <a:endParaRPr lang="en-US" dirty="0"/>
          </a:p>
        </p:txBody>
      </p:sp>
      <p:graphicFrame>
        <p:nvGraphicFramePr>
          <p:cNvPr id="4" name="Table 4">
            <a:extLst>
              <a:ext uri="{FF2B5EF4-FFF2-40B4-BE49-F238E27FC236}">
                <a16:creationId xmlns:a16="http://schemas.microsoft.com/office/drawing/2014/main" id="{36238088-82E6-4026-A802-36B481D77469}"/>
              </a:ext>
            </a:extLst>
          </p:cNvPr>
          <p:cNvGraphicFramePr>
            <a:graphicFrameLocks noGrp="1"/>
          </p:cNvGraphicFramePr>
          <p:nvPr>
            <p:ph sz="quarter" idx="10"/>
            <p:extLst>
              <p:ext uri="{D42A27DB-BD31-4B8C-83A1-F6EECF244321}">
                <p14:modId xmlns:p14="http://schemas.microsoft.com/office/powerpoint/2010/main" val="2095806642"/>
              </p:ext>
            </p:extLst>
          </p:nvPr>
        </p:nvGraphicFramePr>
        <p:xfrm>
          <a:off x="559837" y="1938020"/>
          <a:ext cx="4754880" cy="4143860"/>
        </p:xfrm>
        <a:graphic>
          <a:graphicData uri="http://schemas.openxmlformats.org/drawingml/2006/table">
            <a:tbl>
              <a:tblPr firstRow="1" bandRow="1">
                <a:tableStyleId>{5C22544A-7EE6-4342-B048-85BDC9FD1C3A}</a:tableStyleId>
              </a:tblPr>
              <a:tblGrid>
                <a:gridCol w="2368106">
                  <a:extLst>
                    <a:ext uri="{9D8B030D-6E8A-4147-A177-3AD203B41FA5}">
                      <a16:colId xmlns:a16="http://schemas.microsoft.com/office/drawing/2014/main" val="868348796"/>
                    </a:ext>
                  </a:extLst>
                </a:gridCol>
                <a:gridCol w="2386774">
                  <a:extLst>
                    <a:ext uri="{9D8B030D-6E8A-4147-A177-3AD203B41FA5}">
                      <a16:colId xmlns:a16="http://schemas.microsoft.com/office/drawing/2014/main" val="1957484011"/>
                    </a:ext>
                  </a:extLst>
                </a:gridCol>
              </a:tblGrid>
              <a:tr h="420371">
                <a:tc>
                  <a:txBody>
                    <a:bodyPr/>
                    <a:lstStyle/>
                    <a:p>
                      <a:pPr algn="ctr"/>
                      <a:r>
                        <a:rPr lang="en-US" dirty="0"/>
                        <a:t>Situation </a:t>
                      </a:r>
                    </a:p>
                  </a:txBody>
                  <a:tcPr/>
                </a:tc>
                <a:tc>
                  <a:txBody>
                    <a:bodyPr/>
                    <a:lstStyle/>
                    <a:p>
                      <a:pPr algn="ctr"/>
                      <a:r>
                        <a:rPr lang="en-US" dirty="0"/>
                        <a:t>Penalty or Award</a:t>
                      </a:r>
                    </a:p>
                  </a:txBody>
                  <a:tcPr/>
                </a:tc>
                <a:extLst>
                  <a:ext uri="{0D108BD9-81ED-4DB2-BD59-A6C34878D82A}">
                    <a16:rowId xmlns:a16="http://schemas.microsoft.com/office/drawing/2014/main" val="2743063702"/>
                  </a:ext>
                </a:extLst>
              </a:tr>
              <a:tr h="526772">
                <a:tc>
                  <a:txBody>
                    <a:bodyPr/>
                    <a:lstStyle/>
                    <a:p>
                      <a:pPr marL="0" marR="0">
                        <a:lnSpc>
                          <a:spcPct val="9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 fielder (except catcher) with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no feet touching fair ground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18288" marB="18288"/>
                </a:tc>
                <a:tc>
                  <a:txBody>
                    <a:bodyPr/>
                    <a:lstStyle/>
                    <a:p>
                      <a:pPr marL="0" marR="0">
                        <a:lnSpc>
                          <a:spcPct val="9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Illegal pitch (No runners on base = ball to batter; runners on base = balk).</a:t>
                      </a:r>
                    </a:p>
                  </a:txBody>
                  <a:tcPr marL="68580" marR="68580" marT="18288" marB="18288"/>
                </a:tc>
                <a:extLst>
                  <a:ext uri="{0D108BD9-81ED-4DB2-BD59-A6C34878D82A}">
                    <a16:rowId xmlns:a16="http://schemas.microsoft.com/office/drawing/2014/main" val="4162054380"/>
                  </a:ext>
                </a:extLst>
              </a:tr>
              <a:tr h="526772">
                <a:tc>
                  <a:txBody>
                    <a:bodyPr/>
                    <a:lstStyle/>
                    <a:p>
                      <a:pPr marL="0" marR="0">
                        <a:lnSpc>
                          <a:spcPct val="90000"/>
                        </a:lnSpc>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Illegal pitch</a:t>
                      </a:r>
                      <a:r>
                        <a:rPr lang="en-US" sz="1100" dirty="0">
                          <a:effectLst/>
                          <a:latin typeface="Calibri" panose="020F0502020204030204" pitchFamily="34" charset="0"/>
                          <a:ea typeface="Calibri" panose="020F0502020204030204" pitchFamily="34" charset="0"/>
                          <a:cs typeface="Times New Roman" panose="02020603050405020304" pitchFamily="18" charset="0"/>
                        </a:rPr>
                        <a:t>: Illegal pitch (no runner)</a:t>
                      </a:r>
                    </a:p>
                  </a:txBody>
                  <a:tcPr marL="68580" marR="68580" marT="18288" marB="18288"/>
                </a:tc>
                <a:tc>
                  <a:txBody>
                    <a:bodyPr/>
                    <a:lstStyle/>
                    <a:p>
                      <a:pPr marL="0" marR="0">
                        <a:lnSpc>
                          <a:spcPct val="9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Rule the pitch a ball.</a:t>
                      </a:r>
                    </a:p>
                  </a:txBody>
                  <a:tcPr marL="68580" marR="68580" marT="18288" marB="18288"/>
                </a:tc>
                <a:extLst>
                  <a:ext uri="{0D108BD9-81ED-4DB2-BD59-A6C34878D82A}">
                    <a16:rowId xmlns:a16="http://schemas.microsoft.com/office/drawing/2014/main" val="378349340"/>
                  </a:ext>
                </a:extLst>
              </a:tr>
              <a:tr h="1190650">
                <a:tc>
                  <a:txBody>
                    <a:bodyPr/>
                    <a:lstStyle/>
                    <a:p>
                      <a:pPr marL="0" marR="0">
                        <a:lnSpc>
                          <a:spcPct val="9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Illegal substitute on defense </a:t>
                      </a:r>
                    </a:p>
                  </a:txBody>
                  <a:tcPr marL="68580" marR="68580" marT="18288" marB="18288"/>
                </a:tc>
                <a:tc>
                  <a:txBody>
                    <a:bodyPr/>
                    <a:lstStyle/>
                    <a:p>
                      <a:pPr marL="0" marR="0">
                        <a:lnSpc>
                          <a:spcPct val="9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Player restricted to the dugout for the duration of the game. If involved in a play, the team on offense has the option to let the play stand or to allow the batter to bat again.</a:t>
                      </a:r>
                    </a:p>
                  </a:txBody>
                  <a:tcPr marL="68580" marR="68580" marT="18288" marB="18288"/>
                </a:tc>
                <a:extLst>
                  <a:ext uri="{0D108BD9-81ED-4DB2-BD59-A6C34878D82A}">
                    <a16:rowId xmlns:a16="http://schemas.microsoft.com/office/drawing/2014/main" val="4032339471"/>
                  </a:ext>
                </a:extLst>
              </a:tr>
              <a:tr h="952523">
                <a:tc>
                  <a:txBody>
                    <a:bodyPr/>
                    <a:lstStyle/>
                    <a:p>
                      <a:pPr marL="0" marR="0">
                        <a:lnSpc>
                          <a:spcPct val="90000"/>
                        </a:lnSpc>
                        <a:spcBef>
                          <a:spcPts val="60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Conferences</a:t>
                      </a:r>
                      <a:r>
                        <a:rPr lang="en-US" sz="1100">
                          <a:effectLst/>
                          <a:latin typeface="Calibri" panose="020F0502020204030204" pitchFamily="34" charset="0"/>
                          <a:ea typeface="Calibri" panose="020F0502020204030204" pitchFamily="34" charset="0"/>
                          <a:cs typeface="Times New Roman" panose="02020603050405020304" pitchFamily="18" charset="0"/>
                        </a:rPr>
                        <a:t>: After three (3) charged conferences in a seven-inning game, or for any charged conference in excess of one in each extra inning</a:t>
                      </a:r>
                    </a:p>
                  </a:txBody>
                  <a:tcPr marL="68580" marR="68580" marT="18288" marB="18288"/>
                </a:tc>
                <a:tc>
                  <a:txBody>
                    <a:bodyPr/>
                    <a:lstStyle/>
                    <a:p>
                      <a:pPr marL="0" marR="0">
                        <a:lnSpc>
                          <a:spcPct val="9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Pitcher removed as pitcher for duration of the game.</a:t>
                      </a:r>
                    </a:p>
                  </a:txBody>
                  <a:tcPr marL="68580" marR="68580" marT="18288" marB="18288"/>
                </a:tc>
                <a:extLst>
                  <a:ext uri="{0D108BD9-81ED-4DB2-BD59-A6C34878D82A}">
                    <a16:rowId xmlns:a16="http://schemas.microsoft.com/office/drawing/2014/main" val="1021567493"/>
                  </a:ext>
                </a:extLst>
              </a:tr>
              <a:tr h="526772">
                <a:tc>
                  <a:txBody>
                    <a:bodyPr/>
                    <a:lstStyle/>
                    <a:p>
                      <a:pPr marL="0" marR="0">
                        <a:lnSpc>
                          <a:spcPct val="90000"/>
                        </a:lnSpc>
                        <a:spcBef>
                          <a:spcPts val="6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a:t>
                      </a:r>
                      <a:r>
                        <a:rPr lang="en-US" sz="1100" b="1">
                          <a:effectLst/>
                          <a:latin typeface="Calibri" panose="020F0502020204030204" pitchFamily="34" charset="0"/>
                          <a:ea typeface="Calibri" panose="020F0502020204030204" pitchFamily="34" charset="0"/>
                          <a:cs typeface="Times New Roman" panose="02020603050405020304" pitchFamily="18" charset="0"/>
                        </a:rPr>
                        <a:t>starting pitcher</a:t>
                      </a:r>
                      <a:r>
                        <a:rPr lang="en-US" sz="1100">
                          <a:effectLst/>
                          <a:latin typeface="Calibri" panose="020F0502020204030204" pitchFamily="34" charset="0"/>
                          <a:ea typeface="Calibri" panose="020F0502020204030204" pitchFamily="34" charset="0"/>
                          <a:cs typeface="Times New Roman" panose="02020603050405020304" pitchFamily="18" charset="0"/>
                        </a:rPr>
                        <a:t> does not face one batter</a:t>
                      </a:r>
                    </a:p>
                  </a:txBody>
                  <a:tcPr marL="68580" marR="68580" marT="18288" marB="18288"/>
                </a:tc>
                <a:tc>
                  <a:txBody>
                    <a:bodyPr/>
                    <a:lstStyle/>
                    <a:p>
                      <a:pPr marL="0" marR="0">
                        <a:lnSpc>
                          <a:spcPct val="90000"/>
                        </a:lnSpc>
                        <a:spcBef>
                          <a:spcPts val="6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He may play another position, but not return to pitch.</a:t>
                      </a:r>
                    </a:p>
                  </a:txBody>
                  <a:tcPr marL="68580" marR="68580" marT="18288" marB="18288"/>
                </a:tc>
                <a:extLst>
                  <a:ext uri="{0D108BD9-81ED-4DB2-BD59-A6C34878D82A}">
                    <a16:rowId xmlns:a16="http://schemas.microsoft.com/office/drawing/2014/main" val="590702268"/>
                  </a:ext>
                </a:extLst>
              </a:tr>
            </a:tbl>
          </a:graphicData>
        </a:graphic>
      </p:graphicFrame>
      <p:graphicFrame>
        <p:nvGraphicFramePr>
          <p:cNvPr id="5" name="Table 4">
            <a:extLst>
              <a:ext uri="{FF2B5EF4-FFF2-40B4-BE49-F238E27FC236}">
                <a16:creationId xmlns:a16="http://schemas.microsoft.com/office/drawing/2014/main" id="{5A3FFFAE-3614-47B0-A941-88D22A91BEFA}"/>
              </a:ext>
            </a:extLst>
          </p:cNvPr>
          <p:cNvGraphicFramePr>
            <a:graphicFrameLocks/>
          </p:cNvGraphicFramePr>
          <p:nvPr>
            <p:extLst>
              <p:ext uri="{D42A27DB-BD31-4B8C-83A1-F6EECF244321}">
                <p14:modId xmlns:p14="http://schemas.microsoft.com/office/powerpoint/2010/main" val="3171960573"/>
              </p:ext>
            </p:extLst>
          </p:nvPr>
        </p:nvGraphicFramePr>
        <p:xfrm>
          <a:off x="5534526" y="1938019"/>
          <a:ext cx="6059059" cy="4143861"/>
        </p:xfrm>
        <a:graphic>
          <a:graphicData uri="http://schemas.openxmlformats.org/drawingml/2006/table">
            <a:tbl>
              <a:tblPr firstRow="1" bandRow="1">
                <a:tableStyleId>{5C22544A-7EE6-4342-B048-85BDC9FD1C3A}</a:tableStyleId>
              </a:tblPr>
              <a:tblGrid>
                <a:gridCol w="3029530">
                  <a:extLst>
                    <a:ext uri="{9D8B030D-6E8A-4147-A177-3AD203B41FA5}">
                      <a16:colId xmlns:a16="http://schemas.microsoft.com/office/drawing/2014/main" val="868348796"/>
                    </a:ext>
                  </a:extLst>
                </a:gridCol>
                <a:gridCol w="3029529">
                  <a:extLst>
                    <a:ext uri="{9D8B030D-6E8A-4147-A177-3AD203B41FA5}">
                      <a16:colId xmlns:a16="http://schemas.microsoft.com/office/drawing/2014/main" val="1957484011"/>
                    </a:ext>
                  </a:extLst>
                </a:gridCol>
              </a:tblGrid>
              <a:tr h="403965">
                <a:tc>
                  <a:txBody>
                    <a:bodyPr/>
                    <a:lstStyle/>
                    <a:p>
                      <a:pPr algn="ctr"/>
                      <a:r>
                        <a:rPr lang="en-US" dirty="0"/>
                        <a:t>Situation</a:t>
                      </a:r>
                    </a:p>
                  </a:txBody>
                  <a:tcPr/>
                </a:tc>
                <a:tc>
                  <a:txBody>
                    <a:bodyPr/>
                    <a:lstStyle/>
                    <a:p>
                      <a:pPr algn="ctr"/>
                      <a:r>
                        <a:rPr lang="en-US" dirty="0"/>
                        <a:t>Penalty or Award</a:t>
                      </a:r>
                    </a:p>
                  </a:txBody>
                  <a:tcPr/>
                </a:tc>
                <a:extLst>
                  <a:ext uri="{0D108BD9-81ED-4DB2-BD59-A6C34878D82A}">
                    <a16:rowId xmlns:a16="http://schemas.microsoft.com/office/drawing/2014/main" val="2743063702"/>
                  </a:ext>
                </a:extLst>
              </a:tr>
              <a:tr h="193577">
                <a:tc>
                  <a:txBody>
                    <a:bodyPr/>
                    <a:lstStyle/>
                    <a:p>
                      <a:pPr marL="0" marR="0">
                        <a:lnSpc>
                          <a:spcPct val="90000"/>
                        </a:lnSpc>
                        <a:spcBef>
                          <a:spcPts val="60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Illegal acts [by a pitcher]</a:t>
                      </a:r>
                      <a:r>
                        <a:rPr lang="en-US" sz="1100" dirty="0">
                          <a:effectLst/>
                          <a:latin typeface="Calibri" panose="020F0502020204030204" pitchFamily="34" charset="0"/>
                          <a:ea typeface="Calibri" panose="020F0502020204030204" pitchFamily="34" charset="0"/>
                          <a:cs typeface="Times New Roman" panose="02020603050405020304" pitchFamily="18" charset="0"/>
                        </a:rPr>
                        <a:t>: Illegal acts [by a pitcher] include:</a:t>
                      </a:r>
                    </a:p>
                    <a:p>
                      <a:pPr marL="173038" marR="0" lvl="0" indent="-173038">
                        <a:lnSpc>
                          <a:spcPct val="90000"/>
                        </a:lnSpc>
                        <a:spcBef>
                          <a:spcPts val="600"/>
                        </a:spcBef>
                        <a:spcAft>
                          <a:spcPts val="0"/>
                        </a:spcAft>
                        <a:buFont typeface="+mj-lt"/>
                        <a:buAutoNum type="alphaL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applying a foreign substance to the ball</a:t>
                      </a:r>
                    </a:p>
                    <a:p>
                      <a:pPr marL="173038" marR="0" lvl="0" indent="-173038">
                        <a:lnSpc>
                          <a:spcPct val="90000"/>
                        </a:lnSpc>
                        <a:spcBef>
                          <a:spcPts val="600"/>
                        </a:spcBef>
                        <a:spcAft>
                          <a:spcPts val="0"/>
                        </a:spcAft>
                        <a:buFont typeface="+mj-lt"/>
                        <a:buAutoNum type="alphaL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spitting on the ball or glove</a:t>
                      </a:r>
                    </a:p>
                    <a:p>
                      <a:pPr marL="173038" marR="0" lvl="0" indent="-173038">
                        <a:lnSpc>
                          <a:spcPct val="90000"/>
                        </a:lnSpc>
                        <a:spcBef>
                          <a:spcPts val="600"/>
                        </a:spcBef>
                        <a:spcAft>
                          <a:spcPts val="0"/>
                        </a:spcAft>
                        <a:buFont typeface="+mj-lt"/>
                        <a:buAutoNum type="alphaL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rubbing the ball on the glove, clothing, or person if the act defaces the ball</a:t>
                      </a:r>
                    </a:p>
                    <a:p>
                      <a:pPr marL="173038" marR="0" lvl="0" indent="-173038">
                        <a:lnSpc>
                          <a:spcPct val="90000"/>
                        </a:lnSpc>
                        <a:spcBef>
                          <a:spcPts val="600"/>
                        </a:spcBef>
                        <a:spcAft>
                          <a:spcPts val="0"/>
                        </a:spcAft>
                        <a:buFont typeface="+mj-lt"/>
                        <a:buAutoNum type="alphaL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discoloring the ball with dirt</a:t>
                      </a:r>
                    </a:p>
                    <a:p>
                      <a:pPr marL="173038" marR="0" lvl="0" indent="-173038">
                        <a:lnSpc>
                          <a:spcPct val="90000"/>
                        </a:lnSpc>
                        <a:spcBef>
                          <a:spcPts val="600"/>
                        </a:spcBef>
                        <a:spcAft>
                          <a:spcPts val="0"/>
                        </a:spcAft>
                        <a:buFont typeface="+mj-lt"/>
                        <a:buAutoNum type="alphaLcPeriod"/>
                        <a:tabLst/>
                      </a:pPr>
                      <a:r>
                        <a:rPr lang="en-US" sz="1100" u="sng" dirty="0">
                          <a:effectLst/>
                          <a:latin typeface="Calibri" panose="020F0502020204030204" pitchFamily="34" charset="0"/>
                          <a:ea typeface="Calibri" panose="020F0502020204030204" pitchFamily="34" charset="0"/>
                          <a:cs typeface="Times New Roman" panose="02020603050405020304" pitchFamily="18" charset="0"/>
                        </a:rPr>
                        <a:t>bringing the pitching hand in contact with the mouth without distinctly wiping off the pitching hand before it touches the ball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3038" marR="0" lvl="0" indent="-173038">
                        <a:lnSpc>
                          <a:spcPct val="90000"/>
                        </a:lnSpc>
                        <a:spcBef>
                          <a:spcPts val="600"/>
                        </a:spcBef>
                        <a:spcAft>
                          <a:spcPts val="0"/>
                        </a:spcAft>
                        <a:buFont typeface="+mj-lt"/>
                        <a:buAutoNum type="alphaL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wearing any items on the hands, wrists or arms that may be distracting to the batter</a:t>
                      </a:r>
                    </a:p>
                    <a:p>
                      <a:pPr marL="173038" marR="0" lvl="0" indent="-173038">
                        <a:lnSpc>
                          <a:spcPct val="90000"/>
                        </a:lnSpc>
                        <a:spcBef>
                          <a:spcPts val="600"/>
                        </a:spcBef>
                        <a:spcAft>
                          <a:spcPts val="0"/>
                        </a:spcAft>
                        <a:buFont typeface="+mj-lt"/>
                        <a:buAutoNum type="alphaL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wearing or placing tape, bandages, or other foreign material (other than rosin) on the fingers or palm of his pitching hand that could come in contact with the ball</a:t>
                      </a:r>
                    </a:p>
                    <a:p>
                      <a:pPr marL="173038" marR="0" lvl="0" indent="-173038">
                        <a:lnSpc>
                          <a:spcPct val="90000"/>
                        </a:lnSpc>
                        <a:spcBef>
                          <a:spcPts val="600"/>
                        </a:spcBef>
                        <a:spcAft>
                          <a:spcPts val="0"/>
                        </a:spcAft>
                        <a:buFont typeface="+mj-lt"/>
                        <a:buAutoNum type="alphaL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wearing a glove/mitt that includes the colors white or gray</a:t>
                      </a:r>
                    </a:p>
                    <a:p>
                      <a:pPr marL="173038" marR="0" lvl="0" indent="-173038">
                        <a:lnSpc>
                          <a:spcPct val="90000"/>
                        </a:lnSpc>
                        <a:spcBef>
                          <a:spcPts val="600"/>
                        </a:spcBef>
                        <a:spcAft>
                          <a:spcPts val="0"/>
                        </a:spcAft>
                        <a:buFont typeface="+mj-lt"/>
                        <a:buAutoNum type="alphaLcPeriod"/>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wearing exposed undershirt sleeves that are white or gray</a:t>
                      </a:r>
                    </a:p>
                  </a:txBody>
                  <a:tcPr marL="68580" marR="68580" marT="18288" marB="18288"/>
                </a:tc>
                <a:tc>
                  <a:txBody>
                    <a:bodyPr/>
                    <a:lstStyle/>
                    <a:p>
                      <a:pPr marL="173038" marR="0" lvl="0" indent="-173038">
                        <a:lnSpc>
                          <a:spcPct val="90000"/>
                        </a:lnSpc>
                        <a:spcBef>
                          <a:spcPts val="600"/>
                        </a:spcBef>
                        <a:spcAft>
                          <a:spcPts val="0"/>
                        </a:spcAft>
                        <a:buFont typeface="Wingdings" panose="05000000000000000000" pitchFamily="2" charset="2"/>
                        <a:buChar char=""/>
                        <a:tabLst/>
                      </a:pPr>
                      <a:r>
                        <a:rPr lang="en-US" sz="1100" dirty="0">
                          <a:solidFill>
                            <a:srgbClr val="000000"/>
                          </a:solidFill>
                          <a:effectLst/>
                          <a:latin typeface="LiberationSerif"/>
                          <a:ea typeface="Calibri" panose="020F0502020204030204" pitchFamily="34" charset="0"/>
                          <a:cs typeface="LiberationSerif"/>
                        </a:rPr>
                        <a:t>For defacing the ball (a-d), the ball is dead immediately. The umpire may eject the pitcher. If the pitcher pitches such defaced ball and then the umpire detects it, the pitch is illegal.</a:t>
                      </a:r>
                    </a:p>
                    <a:p>
                      <a:pPr marL="173038" marR="0" lvl="0" indent="-173038">
                        <a:lnSpc>
                          <a:spcPct val="90000"/>
                        </a:lnSpc>
                        <a:spcBef>
                          <a:spcPts val="600"/>
                        </a:spcBef>
                        <a:spcAft>
                          <a:spcPts val="0"/>
                        </a:spcAft>
                        <a:buFont typeface="Wingdings" panose="05000000000000000000" pitchFamily="2" charset="2"/>
                        <a:buChar char=""/>
                        <a:tabLst/>
                      </a:pPr>
                      <a:r>
                        <a:rPr lang="en-US" sz="1100" u="sng" dirty="0">
                          <a:solidFill>
                            <a:srgbClr val="000000"/>
                          </a:solidFill>
                          <a:effectLst/>
                          <a:latin typeface="LiberationSerif"/>
                          <a:ea typeface="Calibri" panose="020F0502020204030204" pitchFamily="34" charset="0"/>
                          <a:cs typeface="LiberationSerif"/>
                        </a:rPr>
                        <a:t>For infraction (e), award a ball each time a pitcher violates this rule and subsequently engages the pitching plate.</a:t>
                      </a:r>
                      <a:endParaRPr lang="en-US" sz="1100" dirty="0">
                        <a:solidFill>
                          <a:srgbClr val="000000"/>
                        </a:solidFill>
                        <a:effectLst/>
                        <a:latin typeface="LiberationSerif"/>
                        <a:ea typeface="Calibri" panose="020F0502020204030204" pitchFamily="34" charset="0"/>
                        <a:cs typeface="LiberationSerif"/>
                      </a:endParaRPr>
                    </a:p>
                    <a:p>
                      <a:pPr marL="173038" marR="0" lvl="0" indent="-173038">
                        <a:lnSpc>
                          <a:spcPct val="90000"/>
                        </a:lnSpc>
                        <a:spcBef>
                          <a:spcPts val="600"/>
                        </a:spcBef>
                        <a:spcAft>
                          <a:spcPts val="0"/>
                        </a:spcAft>
                        <a:buFont typeface="Wingdings" panose="05000000000000000000" pitchFamily="2" charset="2"/>
                        <a:buChar char=""/>
                        <a:tabLst/>
                      </a:pPr>
                      <a:r>
                        <a:rPr lang="en-US" sz="1100" dirty="0">
                          <a:solidFill>
                            <a:srgbClr val="000000"/>
                          </a:solidFill>
                          <a:effectLst/>
                          <a:latin typeface="LiberationSerif"/>
                          <a:ea typeface="Calibri" panose="020F0502020204030204" pitchFamily="34" charset="0"/>
                          <a:cs typeface="LiberationSerif"/>
                        </a:rPr>
                        <a:t>For infraction (f-</a:t>
                      </a:r>
                      <a:r>
                        <a:rPr lang="en-US" sz="1100" dirty="0" err="1">
                          <a:solidFill>
                            <a:srgbClr val="000000"/>
                          </a:solidFill>
                          <a:effectLst/>
                          <a:latin typeface="LiberationSerif"/>
                          <a:ea typeface="Calibri" panose="020F0502020204030204" pitchFamily="34" charset="0"/>
                          <a:cs typeface="LiberationSerif"/>
                        </a:rPr>
                        <a:t>i</a:t>
                      </a:r>
                      <a:r>
                        <a:rPr lang="en-US" sz="1100" dirty="0">
                          <a:solidFill>
                            <a:srgbClr val="000000"/>
                          </a:solidFill>
                          <a:effectLst/>
                          <a:latin typeface="LiberationSerif"/>
                          <a:ea typeface="Calibri" panose="020F0502020204030204" pitchFamily="34" charset="0"/>
                          <a:cs typeface="LiberationSerif"/>
                        </a:rPr>
                        <a:t>), correct the infraction before the next pitch. In (f), the umpire has sole authority to judge whether an item is distracting and shall have that item removed.</a:t>
                      </a:r>
                    </a:p>
                  </a:txBody>
                  <a:tcPr marL="68580" marR="68580" marT="18288" marB="18288"/>
                </a:tc>
                <a:extLst>
                  <a:ext uri="{0D108BD9-81ED-4DB2-BD59-A6C34878D82A}">
                    <a16:rowId xmlns:a16="http://schemas.microsoft.com/office/drawing/2014/main" val="4162054380"/>
                  </a:ext>
                </a:extLst>
              </a:tr>
            </a:tbl>
          </a:graphicData>
        </a:graphic>
      </p:graphicFrame>
      <p:graphicFrame>
        <p:nvGraphicFramePr>
          <p:cNvPr id="3" name="Table 5">
            <a:extLst>
              <a:ext uri="{FF2B5EF4-FFF2-40B4-BE49-F238E27FC236}">
                <a16:creationId xmlns:a16="http://schemas.microsoft.com/office/drawing/2014/main" id="{6B82F3C6-D2C4-4B19-8500-E4D400B092D4}"/>
              </a:ext>
            </a:extLst>
          </p:cNvPr>
          <p:cNvGraphicFramePr>
            <a:graphicFrameLocks noGrp="1"/>
          </p:cNvGraphicFramePr>
          <p:nvPr>
            <p:extLst>
              <p:ext uri="{D42A27DB-BD31-4B8C-83A1-F6EECF244321}">
                <p14:modId xmlns:p14="http://schemas.microsoft.com/office/powerpoint/2010/main" val="2177649421"/>
              </p:ext>
            </p:extLst>
          </p:nvPr>
        </p:nvGraphicFramePr>
        <p:xfrm>
          <a:off x="559836" y="1444752"/>
          <a:ext cx="10935477" cy="370840"/>
        </p:xfrm>
        <a:graphic>
          <a:graphicData uri="http://schemas.openxmlformats.org/drawingml/2006/table">
            <a:tbl>
              <a:tblPr firstRow="1" bandRow="1">
                <a:tableStyleId>{5C22544A-7EE6-4342-B048-85BDC9FD1C3A}</a:tableStyleId>
              </a:tblPr>
              <a:tblGrid>
                <a:gridCol w="10935477">
                  <a:extLst>
                    <a:ext uri="{9D8B030D-6E8A-4147-A177-3AD203B41FA5}">
                      <a16:colId xmlns:a16="http://schemas.microsoft.com/office/drawing/2014/main" val="4133749408"/>
                    </a:ext>
                  </a:extLst>
                </a:gridCol>
              </a:tblGrid>
              <a:tr h="370840">
                <a:tc>
                  <a:txBody>
                    <a:bodyPr/>
                    <a:lstStyle/>
                    <a:p>
                      <a:pPr algn="ctr"/>
                      <a:r>
                        <a:rPr lang="en-US" dirty="0">
                          <a:solidFill>
                            <a:srgbClr val="FFFF00"/>
                          </a:solidFill>
                        </a:rPr>
                        <a:t>Defensive</a:t>
                      </a:r>
                    </a:p>
                  </a:txBody>
                  <a:tcPr/>
                </a:tc>
                <a:extLst>
                  <a:ext uri="{0D108BD9-81ED-4DB2-BD59-A6C34878D82A}">
                    <a16:rowId xmlns:a16="http://schemas.microsoft.com/office/drawing/2014/main" val="1266554986"/>
                  </a:ext>
                </a:extLst>
              </a:tr>
            </a:tbl>
          </a:graphicData>
        </a:graphic>
      </p:graphicFrame>
    </p:spTree>
    <p:extLst>
      <p:ext uri="{BB962C8B-B14F-4D97-AF65-F5344CB8AC3E}">
        <p14:creationId xmlns:p14="http://schemas.microsoft.com/office/powerpoint/2010/main" val="3726881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A0713-A64B-439B-91E9-551CE2BAEA8D}" vid="{FD9CE0B8-0910-4446-AF74-F335AEE71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2.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{824F50E1-88B1-4D05-98CC-7DE1EC35D7A2}tf10001108_win32</Template>
  <TotalTime>520</TotalTime>
  <Words>2910</Words>
  <Application>Microsoft Office PowerPoint</Application>
  <PresentationFormat>Widescreen</PresentationFormat>
  <Paragraphs>127</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LiberationSerif</vt:lpstr>
      <vt:lpstr>Segoe UI</vt:lpstr>
      <vt:lpstr>Segoe UI Light</vt:lpstr>
      <vt:lpstr>Wingdings</vt:lpstr>
      <vt:lpstr>WelcomeDoc</vt:lpstr>
      <vt:lpstr>PITCHING (Part 1)                  &amp;  PENALTY or AWARD (Part 1)</vt:lpstr>
      <vt:lpstr>Rule 6, Section 1 Pitching  (Part 1)</vt:lpstr>
      <vt:lpstr>Rule 6, Section 1 Pitching  (Part 1)</vt:lpstr>
      <vt:lpstr>Toss-up Study Guide Questions and Discussion -</vt:lpstr>
      <vt:lpstr>Rule 6, Section 1 Pitching  (Part 1)</vt:lpstr>
      <vt:lpstr>    Penalty or Award  (Part 1) . . .  </vt:lpstr>
      <vt:lpstr>    Penalty or Award  (Part 1) . . .  </vt:lpstr>
      <vt:lpstr>    Penalty or Award  (Part 1) .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DESIGNATED HITTER</dc:title>
  <dc:creator>michael collins</dc:creator>
  <cp:keywords/>
  <cp:lastModifiedBy>Andy Inkeles</cp:lastModifiedBy>
  <cp:revision>10</cp:revision>
  <dcterms:created xsi:type="dcterms:W3CDTF">2021-02-01T23:46:16Z</dcterms:created>
  <dcterms:modified xsi:type="dcterms:W3CDTF">2022-01-31T16:42:40Z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